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428" r:id="rId2"/>
    <p:sldId id="257" r:id="rId3"/>
    <p:sldId id="430" r:id="rId4"/>
    <p:sldId id="431" r:id="rId5"/>
    <p:sldId id="434" r:id="rId6"/>
    <p:sldId id="354" r:id="rId7"/>
    <p:sldId id="378" r:id="rId8"/>
    <p:sldId id="379" r:id="rId9"/>
    <p:sldId id="380" r:id="rId10"/>
    <p:sldId id="381" r:id="rId11"/>
    <p:sldId id="388" r:id="rId12"/>
    <p:sldId id="385" r:id="rId13"/>
    <p:sldId id="382" r:id="rId14"/>
    <p:sldId id="389" r:id="rId15"/>
    <p:sldId id="391" r:id="rId16"/>
    <p:sldId id="351" r:id="rId17"/>
    <p:sldId id="369" r:id="rId18"/>
    <p:sldId id="368" r:id="rId19"/>
    <p:sldId id="370" r:id="rId20"/>
    <p:sldId id="392" r:id="rId21"/>
    <p:sldId id="393" r:id="rId22"/>
    <p:sldId id="395" r:id="rId23"/>
    <p:sldId id="394" r:id="rId24"/>
    <p:sldId id="396" r:id="rId25"/>
    <p:sldId id="409" r:id="rId26"/>
    <p:sldId id="435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FF"/>
    <a:srgbClr val="66CCFF"/>
    <a:srgbClr val="FF6666"/>
    <a:srgbClr val="FFFF66"/>
    <a:srgbClr val="FFCC66"/>
    <a:srgbClr val="FF008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195" autoAdjust="0"/>
    <p:restoredTop sz="99783" autoAdjust="0"/>
  </p:normalViewPr>
  <p:slideViewPr>
    <p:cSldViewPr snapToGrid="0" snapToObjects="1">
      <p:cViewPr varScale="1">
        <p:scale>
          <a:sx n="77" d="100"/>
          <a:sy n="77" d="100"/>
        </p:scale>
        <p:origin x="78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2C69A-CE29-5643-9D94-784A56055992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2488-E162-ED40-9A65-1C25C8D25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58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8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4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8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0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1F431-C856-440B-9148-ACC2EFAD2994}" type="datetime1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4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1B41B-F56E-4BA1-8345-475BF59B6CD6}" type="datetime1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6CD2-7108-4101-A282-0E4AD70B87B8}" type="datetime1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1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BCEE5-4F8C-40E9-956E-7604AFC97BF3}" type="datetime1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7F015-D463-469E-8C2C-7F6C9CC4A993}" type="datetime1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F29FC-BFAF-41D0-BBA3-FAFAC6291BBB}" type="datetime1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B543-FC06-4E67-928F-F47C34A08B65}" type="datetime1">
              <a:rPr lang="en-US" smtClean="0"/>
              <a:t>11/24/2019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7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68FAC-454F-4DE2-8357-905BCB863F8D}" type="datetime1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91A93-1BDD-464F-A3E4-72D722C8AE21}" type="datetime1">
              <a:rPr lang="en-US" smtClean="0"/>
              <a:t>11/24/2019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8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3A74-C99B-4365-ACAF-0145FA84BDA7}" type="datetime1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6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67E14-6DB9-433E-A1E7-00BBD8619521}" type="datetime1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2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kleartextbook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B3254-B3EF-4B98-BC1E-A3B8478DEF74}" type="datetime1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24">
            <a:hlinkClick r:id="rId13"/>
          </p:cNvPr>
          <p:cNvSpPr/>
          <p:nvPr userDrawn="1"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4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8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8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of-750072_128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6240" y="0"/>
            <a:ext cx="4937761" cy="68580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 cstate="print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-1" y="2055564"/>
            <a:ext cx="570846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/>
            <a:r>
              <a:rPr lang="en-US" altLang="ko-KR" sz="3300" b="1" dirty="0">
                <a:latin typeface="Arial Black"/>
                <a:cs typeface="Arial Black"/>
              </a:rPr>
              <a:t>Lesson 7</a:t>
            </a:r>
          </a:p>
          <a:p>
            <a:pPr algn="ctr" fontAlgn="t"/>
            <a:r>
              <a:rPr lang="en-US" altLang="ko-KR" sz="3300" b="1" dirty="0">
                <a:latin typeface="Arial Black"/>
                <a:cs typeface="Arial Black"/>
              </a:rPr>
              <a:t>The Weekend </a:t>
            </a:r>
            <a:r>
              <a:rPr lang="ko-KR" altLang="en-US" sz="3300" b="1" dirty="0">
                <a:latin typeface="Arial Black"/>
                <a:cs typeface="Arial Black"/>
              </a:rPr>
              <a:t>주말</a:t>
            </a:r>
            <a:endParaRPr lang="en-US" altLang="ko-KR" sz="3300" b="1" dirty="0">
              <a:latin typeface="Arial Black"/>
              <a:cs typeface="Arial Black"/>
            </a:endParaRPr>
          </a:p>
          <a:p>
            <a:pPr algn="ctr" fontAlgn="t"/>
            <a:endParaRPr lang="en-US" altLang="ko-KR" sz="3300" b="1" dirty="0">
              <a:latin typeface="Arial Black"/>
              <a:cs typeface="Arial Black"/>
            </a:endParaRPr>
          </a:p>
          <a:p>
            <a:pPr algn="ctr" fontAlgn="t"/>
            <a:r>
              <a:rPr lang="en-US" altLang="ko-KR" sz="2200" b="1" dirty="0">
                <a:latin typeface="Arial Black"/>
                <a:cs typeface="Arial Black"/>
              </a:rPr>
              <a:t>Conversation 1</a:t>
            </a:r>
          </a:p>
          <a:p>
            <a:pPr algn="ctr" fontAlgn="t"/>
            <a:r>
              <a:rPr lang="ko-KR" altLang="en-US" sz="2000" b="1" dirty="0">
                <a:latin typeface="나눔고딕"/>
                <a:ea typeface="나눔고딕"/>
                <a:cs typeface="나눔고딕"/>
              </a:rPr>
              <a:t>친구하고 영화 볼 거예요</a:t>
            </a:r>
            <a:r>
              <a:rPr lang="en-US" altLang="ko-KR" sz="20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 fontAlgn="t"/>
            <a:endParaRPr lang="en-US" altLang="ko-KR" sz="3300" b="1" dirty="0">
              <a:latin typeface="Arial Black"/>
              <a:cs typeface="Arial Black"/>
            </a:endParaRPr>
          </a:p>
          <a:p>
            <a:pPr algn="ctr" fontAlgn="t"/>
            <a:r>
              <a:rPr lang="en-US" altLang="ko-KR" b="1" dirty="0">
                <a:latin typeface="Arial Black"/>
                <a:cs typeface="Arial Black"/>
              </a:rPr>
              <a:t>Korean Language Skills  </a:t>
            </a:r>
          </a:p>
          <a:p>
            <a:pPr algn="ctr" fontAlgn="t"/>
            <a:endParaRPr lang="en-US" altLang="ko-KR" b="1" dirty="0">
              <a:latin typeface="Arial Black"/>
              <a:cs typeface="Arial Black"/>
            </a:endParaRPr>
          </a:p>
          <a:p>
            <a:pPr algn="ctr" fontAlgn="t"/>
            <a:r>
              <a:rPr lang="ko-KR" altLang="en-US" b="1" dirty="0">
                <a:latin typeface="Arial Black"/>
                <a:cs typeface="Arial Black"/>
              </a:rPr>
              <a:t>이원희 선생님 </a:t>
            </a:r>
            <a:r>
              <a:rPr lang="en-US" altLang="ko-KR" b="1" dirty="0" err="1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Wonhee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 Lee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3443758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83684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579" y="1637019"/>
            <a:ext cx="1778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Conjugation</a:t>
            </a:r>
            <a:r>
              <a:rPr lang="en-US" altLang="ko-KR" sz="2400" dirty="0"/>
              <a:t>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14978" y="2727543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일어나다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0" r="12010"/>
          <a:stretch/>
        </p:blipFill>
        <p:spPr>
          <a:xfrm>
            <a:off x="991136" y="4734061"/>
            <a:ext cx="1765127" cy="1732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58" y="2208899"/>
            <a:ext cx="1566267" cy="15662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3275" y="516702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앉다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66630" y="2958376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6630" y="5412043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7972" y="2729857"/>
            <a:ext cx="258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일어나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ㄹ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7972" y="5181210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앉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01764" y="3671623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01764" y="622426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89465" y="3440790"/>
            <a:ext cx="2006679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일어날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89465" y="5982500"/>
            <a:ext cx="1717373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앉을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2845" y="1620524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6">
                    <a:lumMod val="75000"/>
                  </a:schemeClr>
                </a:solidFill>
                <a:ea typeface="나눔고딕"/>
                <a:cs typeface="나눔고딕"/>
              </a:rPr>
              <a:t>V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 + </a:t>
            </a:r>
            <a:r>
              <a:rPr lang="ko-KR" alt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ㄹ 거예요 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		</a:t>
            </a:r>
            <a:endParaRPr lang="en-US" sz="24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sp>
        <p:nvSpPr>
          <p:cNvPr id="20" name="Rounded Rectangle 2"/>
          <p:cNvSpPr/>
          <p:nvPr/>
        </p:nvSpPr>
        <p:spPr>
          <a:xfrm>
            <a:off x="529472" y="4192300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80979" y="4258326"/>
            <a:ext cx="1778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Conjugation</a:t>
            </a:r>
            <a:r>
              <a:rPr lang="en-US" altLang="ko-KR" sz="2400" dirty="0"/>
              <a:t>: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695245" y="4241831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70C0"/>
                </a:solidFill>
                <a:ea typeface="나눔고딕"/>
                <a:cs typeface="나눔고딕"/>
              </a:rPr>
              <a:t>C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 +</a:t>
            </a:r>
            <a:r>
              <a:rPr lang="ko-KR" alt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 을 거예요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		</a:t>
            </a:r>
            <a:endParaRPr lang="en-US" sz="24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4773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6" grpId="0" animBg="1"/>
      <p:bldP spid="17" grpId="0" animBg="1"/>
      <p:bldP spid="18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67066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4483" y="1609532"/>
            <a:ext cx="635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Conjugation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	</a:t>
            </a:r>
            <a:r>
              <a:rPr 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V + </a:t>
            </a:r>
            <a:r>
              <a:rPr lang="ko-KR" alt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ㄹ 거예요 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		</a:t>
            </a:r>
            <a:endParaRPr lang="en-US" sz="24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3275" y="32001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보다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 descr="ssuta 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t="11201" r="11367" b="5690"/>
          <a:stretch/>
        </p:blipFill>
        <p:spPr>
          <a:xfrm>
            <a:off x="973158" y="4371304"/>
            <a:ext cx="1946322" cy="2094927"/>
          </a:xfrm>
          <a:prstGeom prst="rect">
            <a:avLst/>
          </a:prstGeom>
        </p:spPr>
      </p:pic>
      <p:pic>
        <p:nvPicPr>
          <p:cNvPr id="7" name="Picture 6" descr="pota (theylleypicen) 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2" y="2578100"/>
            <a:ext cx="2377440" cy="16946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3275" y="516702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쓰다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66630" y="342864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6630" y="5412043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7972" y="3200125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보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ㄹ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7972" y="5181210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쓰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ㄹ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55064" y="4141891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55064" y="622426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9342" y="3911058"/>
            <a:ext cx="1428067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볼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9342" y="5993429"/>
            <a:ext cx="1428067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쓸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411936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855343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3275" y="32001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먹다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0" y="4393822"/>
            <a:ext cx="2177239" cy="2177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58" y="2255617"/>
            <a:ext cx="1773112" cy="2050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3275" y="516702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읽다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66630" y="342864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6630" y="5412043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7972" y="3200125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먹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7972" y="5181210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읽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55064" y="4141891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55064" y="622426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9342" y="3911058"/>
            <a:ext cx="1717373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먹을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9342" y="5993429"/>
            <a:ext cx="1717373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읽을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4483" y="1609532"/>
            <a:ext cx="635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Conjugation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r>
              <a:rPr lang="en-US" altLang="ko-KR" sz="2400" dirty="0"/>
              <a:t>	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C +</a:t>
            </a:r>
            <a:r>
              <a:rPr lang="ko-KR" alt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 을 거예요</a:t>
            </a:r>
            <a:endParaRPr lang="en-US" sz="24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276356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83684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1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3391" y="1609532"/>
            <a:ext cx="2771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FF"/>
                </a:solidFill>
                <a:ea typeface="나눔고딕"/>
                <a:cs typeface="나눔고딕"/>
              </a:rPr>
              <a:t>Irregular predicates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53552"/>
              </p:ext>
            </p:extLst>
          </p:nvPr>
        </p:nvGraphicFramePr>
        <p:xfrm>
          <a:off x="377071" y="2465315"/>
          <a:ext cx="8434508" cy="219542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0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80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solidFill>
                            <a:srgbClr val="008000"/>
                          </a:solidFill>
                          <a:latin typeface="+mn-lt"/>
                          <a:cs typeface="Arial Black"/>
                        </a:rPr>
                        <a:t>/</a:t>
                      </a:r>
                      <a:r>
                        <a:rPr lang="ko-KR" altLang="en-US" sz="2800" dirty="0">
                          <a:solidFill>
                            <a:srgbClr val="008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ㄷ</a:t>
                      </a:r>
                      <a:r>
                        <a:rPr lang="en-US" altLang="ko-KR" sz="2800" dirty="0">
                          <a:solidFill>
                            <a:srgbClr val="008000"/>
                          </a:solidFill>
                          <a:latin typeface="+mn-lt"/>
                          <a:cs typeface="Arial Black"/>
                        </a:rPr>
                        <a:t>/ irregular</a:t>
                      </a:r>
                      <a:endParaRPr lang="en-US" sz="2800" dirty="0">
                        <a:solidFill>
                          <a:srgbClr val="008000"/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+mn-lt"/>
                          <a:cs typeface="+mn-cs"/>
                        </a:rPr>
                        <a:t>Dictionary form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+mn-lt"/>
                          <a:cs typeface="+mn-cs"/>
                        </a:rPr>
                        <a:t>Polite</a:t>
                      </a:r>
                      <a:r>
                        <a:rPr lang="en-US" sz="2200" baseline="0" dirty="0">
                          <a:latin typeface="+mn-lt"/>
                          <a:cs typeface="+mn-cs"/>
                        </a:rPr>
                        <a:t> ending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200" b="1" dirty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200" b="1" dirty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200" b="1" dirty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2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latin typeface="나눔고딕"/>
                          <a:ea typeface="나눔고딕"/>
                          <a:cs typeface="나눔고딕"/>
                        </a:rPr>
                        <a:t>듣다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latin typeface="나눔고딕"/>
                          <a:ea typeface="나눔고딕"/>
                          <a:cs typeface="나눔고딕"/>
                        </a:rPr>
                        <a:t>걷다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29712" y="3332193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들어요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9712" y="4078218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걸어요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98549" y="3332193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들을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8549" y="4078218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걸을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499343"/>
              </p:ext>
            </p:extLst>
          </p:nvPr>
        </p:nvGraphicFramePr>
        <p:xfrm>
          <a:off x="377071" y="5005047"/>
          <a:ext cx="8434508" cy="147768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0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88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FF6600"/>
                          </a:solidFill>
                          <a:latin typeface="+mn-lt"/>
                          <a:cs typeface="Arial Black"/>
                        </a:rPr>
                        <a:t>/</a:t>
                      </a:r>
                      <a:r>
                        <a:rPr lang="ko-KR" altLang="en-US" sz="2800" dirty="0">
                          <a:solidFill>
                            <a:srgbClr val="FF66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</a:t>
                      </a:r>
                      <a:r>
                        <a:rPr lang="en-US" altLang="ko-KR" sz="2800" dirty="0">
                          <a:solidFill>
                            <a:srgbClr val="FF6600"/>
                          </a:solidFill>
                          <a:latin typeface="+mn-lt"/>
                          <a:cs typeface="Arial Black"/>
                        </a:rPr>
                        <a:t>/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rgbClr val="FF6600"/>
                          </a:solidFill>
                          <a:latin typeface="+mn-lt"/>
                          <a:cs typeface="Arial Black"/>
                        </a:rPr>
                        <a:t>ending</a:t>
                      </a:r>
                      <a:endParaRPr lang="en-US" sz="2800" dirty="0">
                        <a:solidFill>
                          <a:srgbClr val="FF6600"/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+mn-lt"/>
                          <a:cs typeface="+mn-cs"/>
                        </a:rPr>
                        <a:t>Dictionary form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latin typeface="+mn-lt"/>
                          <a:cs typeface="+mn-cs"/>
                        </a:rPr>
                        <a:t>Polite</a:t>
                      </a:r>
                      <a:r>
                        <a:rPr lang="en-US" sz="2200" baseline="0" dirty="0">
                          <a:latin typeface="+mn-lt"/>
                          <a:cs typeface="+mn-cs"/>
                        </a:rPr>
                        <a:t> ending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200" b="1" dirty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200" b="1" dirty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200" b="1" dirty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2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8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atin typeface="나눔고딕"/>
                          <a:ea typeface="나눔고딕"/>
                          <a:cs typeface="나눔고딕"/>
                        </a:rPr>
                        <a:t>살다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129712" y="5896662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살아요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8549" y="5904225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살을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273965" y="5945939"/>
            <a:ext cx="329885" cy="428883"/>
          </a:xfrm>
          <a:prstGeom prst="line">
            <a:avLst/>
          </a:prstGeom>
          <a:ln w="38100" cmpd="sng">
            <a:solidFill>
              <a:srgbClr val="FF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63348" y="5909979"/>
            <a:ext cx="16865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  살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4773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  <p:bldP spid="15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184829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1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3391" y="1609532"/>
            <a:ext cx="2771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FF"/>
                </a:solidFill>
                <a:ea typeface="나눔고딕"/>
                <a:cs typeface="나눔고딕"/>
              </a:rPr>
              <a:t>Irregular predicates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88238"/>
              </p:ext>
            </p:extLst>
          </p:nvPr>
        </p:nvGraphicFramePr>
        <p:xfrm>
          <a:off x="377071" y="2465315"/>
          <a:ext cx="8434508" cy="219542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08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80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ㅂ</a:t>
                      </a:r>
                      <a:r>
                        <a:rPr lang="en-US" altLang="ko-KR" sz="28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 irregular</a:t>
                      </a:r>
                      <a:endParaRPr lang="en-US" sz="2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Dictionary form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Polite</a:t>
                      </a:r>
                      <a:r>
                        <a:rPr lang="en-US" sz="2200" baseline="0" dirty="0"/>
                        <a:t> ending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/>
                        <a:t>~(</a:t>
                      </a:r>
                      <a:r>
                        <a:rPr lang="ko-KR" altLang="en-US" sz="2200" dirty="0"/>
                        <a:t>으</a:t>
                      </a:r>
                      <a:r>
                        <a:rPr lang="en-US" altLang="ko-KR" sz="2200" dirty="0"/>
                        <a:t>)</a:t>
                      </a:r>
                      <a:r>
                        <a:rPr lang="ko-KR" altLang="en-US" sz="2200" dirty="0"/>
                        <a:t>ㄹ 거예요</a:t>
                      </a:r>
                      <a:endParaRPr lang="en-US" sz="22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춥다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/>
                        <a:t>쉽다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29712" y="3332193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추워요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9712" y="4078218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쉬워요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98549" y="3332193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추울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8549" y="4078218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쉬울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168006" y="5450589"/>
            <a:ext cx="1339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가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깝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어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렵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다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136602" y="5459815"/>
            <a:ext cx="15489" cy="988955"/>
          </a:xfrm>
          <a:prstGeom prst="line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88046" y="5693264"/>
            <a:ext cx="595345" cy="1013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588046" y="6234965"/>
            <a:ext cx="595345" cy="1013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1646" y="5424577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가까우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41646" y="6004587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어려우</a:t>
            </a:r>
          </a:p>
        </p:txBody>
      </p:sp>
      <p:sp>
        <p:nvSpPr>
          <p:cNvPr id="24" name="AutoShape 6"/>
          <p:cNvSpPr>
            <a:spLocks/>
          </p:cNvSpPr>
          <p:nvPr/>
        </p:nvSpPr>
        <p:spPr bwMode="auto">
          <a:xfrm>
            <a:off x="4294230" y="5422044"/>
            <a:ext cx="488950" cy="1103530"/>
          </a:xfrm>
          <a:prstGeom prst="rightBrace">
            <a:avLst>
              <a:gd name="adj1" fmla="val 495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latinLnBrk="0"/>
            <a:endParaRPr kumimoji="0" lang="en-US" altLang="ko-KR" sz="2400">
              <a:latin typeface="Tahoma" charset="0"/>
              <a:cs typeface="Arial" charset="0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4882146" y="5781331"/>
            <a:ext cx="1567707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0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+</a:t>
            </a:r>
            <a:r>
              <a:rPr kumimoji="0" lang="en-US" altLang="ko-KR" sz="20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 </a:t>
            </a:r>
            <a:r>
              <a:rPr kumimoji="0" lang="ko-KR" altLang="en-US" sz="20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ㄹ 거예요</a:t>
            </a:r>
            <a:endParaRPr kumimoji="0" lang="ko-KR" altLang="en-US" sz="20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535723" y="4824674"/>
            <a:ext cx="2705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/</a:t>
            </a:r>
            <a:r>
              <a:rPr kumimoji="0" lang="ko-KR" altLang="en-US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ㅂ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/ in stem  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  </a:t>
            </a:r>
            <a:r>
              <a:rPr kumimoji="0" lang="ko-KR" altLang="en-US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  <a:sym typeface="Wingdings" charset="0"/>
              </a:rPr>
              <a:t>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04900" y="5421852"/>
            <a:ext cx="200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가까울 거예요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804900" y="6003155"/>
            <a:ext cx="200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고딕"/>
                <a:ea typeface="나눔고딕"/>
                <a:cs typeface="나눔고딕"/>
              </a:rPr>
              <a:t>어려울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거예요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362224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6" grpId="0"/>
      <p:bldP spid="22" grpId="0"/>
      <p:bldP spid="23" grpId="0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84302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 descr="wuntong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" y="2142655"/>
            <a:ext cx="2161032" cy="2203704"/>
          </a:xfrm>
          <a:prstGeom prst="rect">
            <a:avLst/>
          </a:prstGeom>
        </p:spPr>
      </p:pic>
      <p:pic>
        <p:nvPicPr>
          <p:cNvPr id="6" name="Picture 5" descr="theynis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20" y="2090185"/>
            <a:ext cx="2206644" cy="2206644"/>
          </a:xfrm>
          <a:prstGeom prst="rect">
            <a:avLst/>
          </a:prstGeom>
        </p:spPr>
      </p:pic>
      <p:pic>
        <p:nvPicPr>
          <p:cNvPr id="7" name="Picture 6" descr="yenghwakw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74" y="2172660"/>
            <a:ext cx="2355754" cy="235575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77071" y="1552467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98850" y="1609531"/>
            <a:ext cx="2771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내일 뭐 할 거예요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  <a:endParaRPr lang="en-US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pic>
        <p:nvPicPr>
          <p:cNvPr id="8" name="Picture 7" descr="syophing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9231" r="9915" b="2856"/>
          <a:stretch/>
        </p:blipFill>
        <p:spPr>
          <a:xfrm>
            <a:off x="2342184" y="4478929"/>
            <a:ext cx="2104791" cy="2379071"/>
          </a:xfrm>
          <a:prstGeom prst="rect">
            <a:avLst/>
          </a:prstGeom>
        </p:spPr>
      </p:pic>
      <p:pic>
        <p:nvPicPr>
          <p:cNvPr id="9" name="Picture 8" descr="yehayng 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00" y="4528414"/>
            <a:ext cx="2132992" cy="21329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9298" y="4313369"/>
            <a:ext cx="209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운동할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8511" y="4313369"/>
            <a:ext cx="209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영화볼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03643" y="4313369"/>
            <a:ext cx="247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테니스 칠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648" y="5406009"/>
            <a:ext cx="209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친구하고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쇼핑할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66092" y="5406009"/>
            <a:ext cx="209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여행할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21172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7966739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>
                          <a:latin typeface="+mn-lt"/>
                          <a:cs typeface="Arial Black"/>
                        </a:rPr>
                        <a:t>      쓰기 </a:t>
                      </a:r>
                      <a:r>
                        <a:rPr lang="ko-KR" altLang="en-US" sz="3600" b="1" dirty="0">
                          <a:latin typeface="나눔고딕"/>
                          <a:ea typeface="나눔고딕"/>
                          <a:cs typeface="나눔고딕"/>
                        </a:rPr>
                        <a:t>연습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2"/>
          <a:stretch/>
        </p:blipFill>
        <p:spPr>
          <a:xfrm>
            <a:off x="245424" y="476547"/>
            <a:ext cx="667255" cy="5791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0500" y="1598842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다음  달 일정</a:t>
            </a:r>
            <a:r>
              <a:rPr lang="en-US" altLang="ko-KR" sz="2200" b="1" dirty="0">
                <a:ea typeface="나눔고딕"/>
                <a:cs typeface="나눔고딕"/>
              </a:rPr>
              <a:t>(schedule)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에 대해서 써 보세요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7736" y="2045641"/>
            <a:ext cx="7932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Think about your monthly plan for next month. Write your schedule on the worksheet, and talk about your plan to your classmate.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 descr="day-planner-828611_6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82" y="3136036"/>
            <a:ext cx="4560407" cy="3049772"/>
          </a:xfrm>
          <a:prstGeom prst="rect">
            <a:avLst/>
          </a:prstGeom>
        </p:spPr>
      </p:pic>
      <p:pic>
        <p:nvPicPr>
          <p:cNvPr id="3" name="Picture 2" descr="organizer-295342_64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7" y="3447556"/>
            <a:ext cx="3834424" cy="254030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4188029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639756" y="1472305"/>
            <a:ext cx="7864488" cy="804073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7142" y="1479808"/>
            <a:ext cx="65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r>
              <a:rPr lang="en-US" altLang="ko-KR" sz="3600" b="1" dirty="0"/>
              <a:t> </a:t>
            </a:r>
            <a:r>
              <a:rPr lang="en-US" altLang="ko-KR" sz="2400" dirty="0"/>
              <a:t>means ‘what’ or ‘what kind of’. (General Q)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07142" y="2436644"/>
            <a:ext cx="7400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0080FF"/>
                </a:solidFill>
                <a:ea typeface="나눔고딕"/>
                <a:cs typeface="나눔고딕"/>
              </a:rPr>
              <a:t>어느</a:t>
            </a:r>
            <a:r>
              <a:rPr lang="en-US" altLang="ko-KR" sz="3600" dirty="0">
                <a:ea typeface="나눔고딕"/>
                <a:cs typeface="나눔고딕"/>
              </a:rPr>
              <a:t> </a:t>
            </a:r>
            <a:r>
              <a:rPr lang="en-US" altLang="ko-KR" sz="2400" dirty="0">
                <a:ea typeface="나눔고딕"/>
                <a:cs typeface="나눔고딕"/>
              </a:rPr>
              <a:t>is a question word that is used in asking a choice among a set of </a:t>
            </a:r>
            <a:r>
              <a:rPr lang="en-US" altLang="ko-KR" sz="2400" dirty="0">
                <a:solidFill>
                  <a:srgbClr val="0080FF"/>
                </a:solidFill>
                <a:ea typeface="나눔고딕"/>
                <a:cs typeface="나눔고딕"/>
              </a:rPr>
              <a:t>limited</a:t>
            </a:r>
            <a:r>
              <a:rPr lang="en-US" altLang="ko-KR" sz="2400" dirty="0">
                <a:solidFill>
                  <a:srgbClr val="FF6600"/>
                </a:solidFill>
                <a:ea typeface="나눔고딕"/>
                <a:cs typeface="나눔고딕"/>
              </a:rPr>
              <a:t> </a:t>
            </a:r>
            <a:r>
              <a:rPr lang="en-US" altLang="ko-KR" sz="2400" dirty="0">
                <a:ea typeface="나눔고딕"/>
                <a:cs typeface="나눔고딕"/>
              </a:rPr>
              <a:t>candidates available, like ‘which’ in English.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9756" y="2503321"/>
            <a:ext cx="7864488" cy="1472092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3156" y="4605310"/>
            <a:ext cx="1428596" cy="211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무슨 영화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무슨 가방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무슨 책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무슨 선물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926665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24673" y="4107382"/>
            <a:ext cx="5294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a typeface="나눔고딕"/>
                <a:cs typeface="나눔고딕"/>
              </a:rPr>
              <a:t>Both </a:t>
            </a:r>
            <a:r>
              <a:rPr lang="ko-KR" altLang="en-US" sz="2200" dirty="0">
                <a:ea typeface="나눔고딕"/>
                <a:cs typeface="나눔고딕"/>
              </a:rPr>
              <a:t>무슨 </a:t>
            </a:r>
            <a:r>
              <a:rPr lang="en-US" altLang="ko-KR" sz="2200" dirty="0">
                <a:ea typeface="나눔고딕"/>
                <a:cs typeface="나눔고딕"/>
              </a:rPr>
              <a:t>and </a:t>
            </a:r>
            <a:r>
              <a:rPr lang="ko-KR" altLang="en-US" sz="2200" dirty="0">
                <a:ea typeface="나눔고딕"/>
                <a:cs typeface="나눔고딕"/>
              </a:rPr>
              <a:t>어느 </a:t>
            </a:r>
            <a:r>
              <a:rPr lang="en-US" altLang="ko-KR" sz="2200" dirty="0">
                <a:ea typeface="나눔고딕"/>
                <a:cs typeface="나눔고딕"/>
              </a:rPr>
              <a:t>always precede a noun. 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1877" y="4617682"/>
            <a:ext cx="1428596" cy="211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어느 영화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어느 가방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어느 책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어느 선물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49247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79032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3262" y="1521790"/>
            <a:ext cx="8003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ea typeface="나눔고딕"/>
                <a:cs typeface="나눔고딕"/>
              </a:rPr>
              <a:t>어느</a:t>
            </a:r>
            <a:r>
              <a:rPr lang="en-US" altLang="ko-KR" sz="2200" dirty="0">
                <a:ea typeface="나눔고딕"/>
                <a:cs typeface="나눔고딕"/>
              </a:rPr>
              <a:t> can be used either with nouns or demonstratives such as </a:t>
            </a:r>
            <a:r>
              <a:rPr lang="ko-KR" altLang="en-US" sz="2200" dirty="0">
                <a:ea typeface="나눔고딕"/>
                <a:cs typeface="나눔고딕"/>
              </a:rPr>
              <a:t>것</a:t>
            </a:r>
            <a:r>
              <a:rPr lang="en-US" altLang="ko-KR" sz="2200" dirty="0">
                <a:ea typeface="나눔고딕"/>
                <a:cs typeface="나눔고딕"/>
              </a:rPr>
              <a:t>(</a:t>
            </a:r>
            <a:r>
              <a:rPr lang="ko-KR" altLang="en-US" sz="2200" dirty="0">
                <a:ea typeface="나눔고딕"/>
                <a:cs typeface="나눔고딕"/>
              </a:rPr>
              <a:t>거</a:t>
            </a:r>
            <a:r>
              <a:rPr lang="en-US" altLang="ko-KR" sz="2200" dirty="0">
                <a:ea typeface="나눔고딕"/>
                <a:cs typeface="나눔고딕"/>
              </a:rPr>
              <a:t>) ‘thing’, whereas </a:t>
            </a:r>
            <a:r>
              <a:rPr lang="ko-KR" altLang="en-US" sz="2200" dirty="0">
                <a:ea typeface="나눔고딕"/>
                <a:cs typeface="나눔고딕"/>
              </a:rPr>
              <a:t>무슨</a:t>
            </a:r>
            <a:r>
              <a:rPr lang="en-US" altLang="ko-KR" sz="2200" dirty="0">
                <a:ea typeface="나눔고딕"/>
                <a:cs typeface="나눔고딕"/>
              </a:rPr>
              <a:t> cannot be used with </a:t>
            </a:r>
            <a:r>
              <a:rPr lang="ko-KR" altLang="en-US" sz="2200" dirty="0">
                <a:ea typeface="나눔고딕"/>
                <a:cs typeface="나눔고딕"/>
              </a:rPr>
              <a:t>것</a:t>
            </a:r>
            <a:r>
              <a:rPr lang="en-US" altLang="ko-KR" sz="2200" dirty="0">
                <a:ea typeface="나눔고딕"/>
                <a:cs typeface="나눔고딕"/>
              </a:rPr>
              <a:t>(</a:t>
            </a:r>
            <a:r>
              <a:rPr lang="ko-KR" altLang="en-US" sz="2200" dirty="0">
                <a:ea typeface="나눔고딕"/>
                <a:cs typeface="나눔고딕"/>
              </a:rPr>
              <a:t>거</a:t>
            </a:r>
            <a:r>
              <a:rPr lang="en-US" altLang="ko-KR" sz="2200" dirty="0">
                <a:ea typeface="나눔고딕"/>
                <a:cs typeface="나눔고딕"/>
              </a:rPr>
              <a:t>). 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94828" y="1472305"/>
            <a:ext cx="8181148" cy="919541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2" y="2733025"/>
            <a:ext cx="1850567" cy="1557561"/>
          </a:xfrm>
          <a:prstGeom prst="rect">
            <a:avLst/>
          </a:prstGeom>
        </p:spPr>
      </p:pic>
      <p:pic>
        <p:nvPicPr>
          <p:cNvPr id="6" name="Picture 5" descr="Minduka-Bag-8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2" y="4817246"/>
            <a:ext cx="1570791" cy="1484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37012" y="3282603"/>
            <a:ext cx="113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어느 책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2069" y="5331984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어느 가방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33653" y="3560608"/>
            <a:ext cx="835134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133653" y="5593494"/>
            <a:ext cx="835134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32630" y="3280185"/>
            <a:ext cx="1651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어느 것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거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2630" y="5331984"/>
            <a:ext cx="1651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어느 것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거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09022" y="2964524"/>
            <a:ext cx="1517472" cy="3142539"/>
          </a:xfrm>
          <a:prstGeom prst="roundRect">
            <a:avLst/>
          </a:prstGeom>
          <a:noFill/>
          <a:ln w="381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14518" y="3894250"/>
            <a:ext cx="113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무슨 것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4518" y="4817246"/>
            <a:ext cx="113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무슨 거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314518" y="3744268"/>
            <a:ext cx="1138761" cy="1587716"/>
          </a:xfrm>
          <a:prstGeom prst="line">
            <a:avLst/>
          </a:prstGeom>
          <a:ln w="28575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7314518" y="3741850"/>
            <a:ext cx="1138762" cy="1537061"/>
          </a:xfrm>
          <a:prstGeom prst="line">
            <a:avLst/>
          </a:prstGeom>
          <a:ln w="28575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64822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1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4" r="58317" b="11804"/>
          <a:stretch/>
        </p:blipFill>
        <p:spPr>
          <a:xfrm>
            <a:off x="625563" y="2274452"/>
            <a:ext cx="1820063" cy="4169284"/>
          </a:xfrm>
          <a:prstGeom prst="rect">
            <a:avLst/>
          </a:prstGeom>
        </p:spPr>
      </p:pic>
      <p:pic>
        <p:nvPicPr>
          <p:cNvPr id="6" name="Picture 5" descr="BL1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8" r="40066" b="12233"/>
          <a:stretch/>
        </p:blipFill>
        <p:spPr>
          <a:xfrm>
            <a:off x="6740437" y="2160910"/>
            <a:ext cx="1934761" cy="4268256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1453273" y="1601985"/>
            <a:ext cx="4534922" cy="654046"/>
          </a:xfrm>
          <a:prstGeom prst="wedgeRoundRectCallout">
            <a:avLst>
              <a:gd name="adj1" fmla="val -42040"/>
              <a:gd name="adj2" fmla="val 121328"/>
              <a:gd name="adj3" fmla="val 16667"/>
            </a:avLst>
          </a:prstGeom>
          <a:noFill/>
          <a:ln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066239" y="2594069"/>
            <a:ext cx="2756668" cy="645697"/>
          </a:xfrm>
          <a:prstGeom prst="wedgeRoundRectCallout">
            <a:avLst>
              <a:gd name="adj1" fmla="val 38443"/>
              <a:gd name="adj2" fmla="val 105131"/>
              <a:gd name="adj3" fmla="val 16667"/>
            </a:avLst>
          </a:pr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3454" y="1670680"/>
            <a:ext cx="4394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생일에 </a:t>
            </a:r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선물 받았어요</a:t>
            </a:r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8711" y="2660049"/>
            <a:ext cx="2756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컴퓨터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받았어요</a:t>
            </a:r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1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72705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7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</a:rPr>
                        <a:t>무슨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</a:rPr>
                        <a:t>‘what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</a:rPr>
                        <a:t>(kind of) N</a:t>
                      </a:r>
                      <a:r>
                        <a:rPr lang="ko-KR" altLang="ko-KR" sz="2800" b="1" dirty="0">
                          <a:solidFill>
                            <a:schemeClr val="tx1"/>
                          </a:solidFill>
                          <a:latin typeface="+mn-ea"/>
                        </a:rPr>
                        <a:t>’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</a:rPr>
                        <a:t> vs.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ea"/>
                        </a:rPr>
                        <a:t>어느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ea"/>
                        </a:rPr>
                        <a:t>‘which N’ </a:t>
                      </a:r>
                      <a:endParaRPr 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392765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470025"/>
          </a:xfrm>
        </p:spPr>
        <p:txBody>
          <a:bodyPr/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7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과 </a:t>
            </a:r>
            <a:r>
              <a:rPr lang="en-US" altLang="ko-KR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주말</a:t>
            </a:r>
            <a:r>
              <a:rPr lang="en-US" altLang="ko-KR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  <a:cs typeface="나눔고딕"/>
              </a:rPr>
            </a:br>
            <a:r>
              <a:rPr lang="ko-KR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Weekend]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BL7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5"/>
          <a:stretch/>
        </p:blipFill>
        <p:spPr>
          <a:xfrm>
            <a:off x="1595666" y="1865312"/>
            <a:ext cx="5536374" cy="426243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3010431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307783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 descr="BL4_CO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>
          <a:xfrm>
            <a:off x="1326227" y="3333829"/>
            <a:ext cx="6542546" cy="296744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502929" y="1434143"/>
            <a:ext cx="4289289" cy="654046"/>
          </a:xfrm>
          <a:prstGeom prst="wedgeRoundRectCallout">
            <a:avLst>
              <a:gd name="adj1" fmla="val 5971"/>
              <a:gd name="adj2" fmla="val 260041"/>
              <a:gd name="adj3" fmla="val 16667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435820" y="2770356"/>
            <a:ext cx="4803545" cy="645697"/>
          </a:xfrm>
          <a:prstGeom prst="wedgeRoundRectCallout">
            <a:avLst>
              <a:gd name="adj1" fmla="val 33529"/>
              <a:gd name="adj2" fmla="val 138342"/>
              <a:gd name="adj3" fmla="val 16667"/>
            </a:avLst>
          </a:pr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8537" y="1484161"/>
            <a:ext cx="3956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 학교에서 공부해요</a:t>
            </a:r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0354" y="2820460"/>
            <a:ext cx="4662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세네카 대학교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에서 공부해요</a:t>
            </a:r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320222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6_C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77" y="1086604"/>
            <a:ext cx="3546263" cy="245092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4976" y="3643859"/>
            <a:ext cx="8372232" cy="2391624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76675" y="3820383"/>
            <a:ext cx="822699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제니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:  			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어제  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______ 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영화  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마이클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:   		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한국 영화  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제니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:  			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아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그래요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   ______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극장에서  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마이클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:   		Cineplex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 영화관에서  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80306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61250" y="3765570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57516" y="4874707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endParaRPr lang="en-US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45867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77" y="1272175"/>
            <a:ext cx="3546263" cy="228382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2357" y="3819572"/>
            <a:ext cx="8372232" cy="2391624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57596" y="3972073"/>
            <a:ext cx="822699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스티브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:  		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그거  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______ 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책이에요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리사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:   			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한국어 책이에요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스티브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:  		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아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그래요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   ______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서점에서  샀어요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리사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:   			Indigo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에서  샀어요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79316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81322" y="3922588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7588" y="5031725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endParaRPr lang="en-US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8548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80415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457803" y="1654923"/>
            <a:ext cx="26381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수업 들어요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4828" y="1593124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 descr="ttalah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28" y="4353510"/>
            <a:ext cx="2489672" cy="181836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94828" y="3634649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81578" y="3711186"/>
            <a:ext cx="36922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수업이 어려워요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8" y="4749801"/>
            <a:ext cx="3144264" cy="1207654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55103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439181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28436" y="1654923"/>
            <a:ext cx="590420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발렌타인 데이에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선물 받았어요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4828" y="1593124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4828" y="3634649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75203" y="3711186"/>
            <a:ext cx="36922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선물이 좋았어요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38" y="4472556"/>
            <a:ext cx="2458474" cy="2180088"/>
          </a:xfrm>
          <a:prstGeom prst="rect">
            <a:avLst/>
          </a:prstGeom>
        </p:spPr>
      </p:pic>
      <p:pic>
        <p:nvPicPr>
          <p:cNvPr id="10" name="Picture 9" descr="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9" r="12931"/>
          <a:stretch/>
        </p:blipFill>
        <p:spPr>
          <a:xfrm>
            <a:off x="4683125" y="4382956"/>
            <a:ext cx="2449513" cy="226968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54355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1631528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600" b="1" dirty="0">
                          <a:latin typeface="나눔고딕"/>
                          <a:ea typeface="나눔고딕"/>
                          <a:cs typeface="나눔고딕"/>
                        </a:rPr>
                        <a:t>인터뷰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1724" y="1540301"/>
            <a:ext cx="84102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반 친구들을 인터뷰하세요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849" y="1923521"/>
            <a:ext cx="8931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Ask the following questions to your classmates. Interview at least three classmates.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4331" y="2865567"/>
            <a:ext cx="5705669" cy="3423036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7842" y="3230692"/>
            <a:ext cx="5429692" cy="2620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>
                <a:ea typeface="나눔고딕"/>
                <a:cs typeface="나눔고딕"/>
              </a:rPr>
              <a:t>어느 나라 사람이에요</a:t>
            </a:r>
            <a:r>
              <a:rPr lang="en-US" altLang="ko-KR" sz="2400" dirty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>
                <a:ea typeface="나눔고딕"/>
                <a:cs typeface="나눔고딕"/>
              </a:rPr>
              <a:t>어느 식당에서 점심을 먹어요</a:t>
            </a:r>
            <a:r>
              <a:rPr lang="en-US" altLang="ko-KR" sz="2400" dirty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>
                <a:ea typeface="나눔고딕"/>
                <a:cs typeface="나눔고딕"/>
              </a:rPr>
              <a:t>보통 어느 백화점에서 쇼핑하세요</a:t>
            </a:r>
            <a:r>
              <a:rPr lang="en-US" altLang="ko-KR" sz="2400" dirty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>
                <a:ea typeface="나눔고딕"/>
                <a:cs typeface="나눔고딕"/>
              </a:rPr>
              <a:t>다음 학기에 무슨 과목을 들을 거예요</a:t>
            </a:r>
            <a:r>
              <a:rPr lang="en-US" altLang="ko-KR" sz="2400" dirty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>
                <a:ea typeface="나눔고딕"/>
                <a:cs typeface="나눔고딕"/>
              </a:rPr>
              <a:t>무슨 영화 좋아하세요</a:t>
            </a:r>
            <a:r>
              <a:rPr lang="en-US" altLang="ko-KR" sz="2400" dirty="0">
                <a:ea typeface="나눔고딕"/>
                <a:cs typeface="나눔고딕"/>
              </a:rPr>
              <a:t>?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2" name="Picture 1" descr="speech-bubble-1423320_6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12" y="3426460"/>
            <a:ext cx="1950720" cy="195072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914879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이원희  </a:t>
            </a:r>
            <a:r>
              <a:rPr lang="en-US" smtClean="0"/>
              <a:t>Wonhee Lee   Ms.Lee.Korean.Class@gmail.com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619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890950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7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과 </a:t>
            </a:r>
            <a:r>
              <a:rPr lang="en-US" altLang="ko-KR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주말</a:t>
            </a:r>
            <a:r>
              <a:rPr lang="en-US" altLang="ko-KR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  <a:cs typeface="나눔고딕"/>
              </a:rPr>
            </a:br>
            <a:r>
              <a:rPr lang="ko-KR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Weekend]</a:t>
            </a:r>
            <a:b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ko-KR" sz="3200" b="1" dirty="0">
                <a:latin typeface="Arial Black"/>
                <a:cs typeface="Arial Black"/>
              </a:rPr>
              <a:t>C 2 </a:t>
            </a:r>
            <a:r>
              <a:rPr lang="ko-KR" altLang="en-US" sz="2800" b="1" dirty="0">
                <a:latin typeface="나눔고딕"/>
                <a:ea typeface="나눔고딕"/>
                <a:cs typeface="나눔고딕"/>
              </a:rPr>
              <a:t>파티에 안 갈 거예요</a:t>
            </a:r>
            <a:r>
              <a:rPr lang="en-US" altLang="ko-KR" sz="2800" b="1" dirty="0">
                <a:latin typeface="나눔고딕"/>
                <a:ea typeface="나눔고딕"/>
                <a:cs typeface="나눔고딕"/>
              </a:rPr>
              <a:t>?</a:t>
            </a:r>
            <a:br>
              <a:rPr lang="en-US" altLang="ko-KR" sz="2800" b="1" dirty="0">
                <a:latin typeface="나눔고딕"/>
                <a:ea typeface="나눔고딕"/>
                <a:cs typeface="나눔고딕"/>
              </a:rPr>
            </a:b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BL7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5"/>
          <a:stretch/>
        </p:blipFill>
        <p:spPr>
          <a:xfrm>
            <a:off x="1595666" y="1865312"/>
            <a:ext cx="5536374" cy="42624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14F43-8986-4873-8B93-27A65ED0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3185312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2</a:t>
                      </a: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Black"/>
                          <a:cs typeface="Arial Black"/>
                        </a:rPr>
                        <a:t>New Words</a:t>
                      </a: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4365" y="1547732"/>
            <a:ext cx="4648335" cy="47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>
                <a:ea typeface="굴림" pitchFamily="50" charset="-127"/>
              </a:rPr>
              <a:t> 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가을</a:t>
            </a:r>
            <a:r>
              <a:rPr lang="en-US" altLang="ko-KR" dirty="0">
                <a:ea typeface="나눔고딕"/>
                <a:cs typeface="나눔고딕"/>
              </a:rPr>
              <a:t>				autumn, fall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겨울</a:t>
            </a:r>
            <a:r>
              <a:rPr lang="en-US" altLang="ko-KR" dirty="0">
                <a:ea typeface="나눔고딕"/>
                <a:cs typeface="나눔고딕"/>
              </a:rPr>
              <a:t>				winter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마켓</a:t>
            </a:r>
            <a:r>
              <a:rPr lang="en-US" altLang="ko-KR" dirty="0">
                <a:ea typeface="나눔고딕"/>
                <a:cs typeface="나눔고딕"/>
              </a:rPr>
              <a:t>				market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봄</a:t>
            </a:r>
            <a:r>
              <a:rPr lang="en-US" altLang="ko-KR" dirty="0">
                <a:ea typeface="나눔고딕"/>
                <a:cs typeface="나눔고딕"/>
              </a:rPr>
              <a:t>				spring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설거지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하다</a:t>
            </a:r>
            <a:r>
              <a:rPr lang="en-US" altLang="ko-KR" dirty="0">
                <a:ea typeface="나눔고딕"/>
                <a:cs typeface="나눔고딕"/>
              </a:rPr>
              <a:t>)		dishwashing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신문</a:t>
            </a:r>
            <a:r>
              <a:rPr lang="en-US" altLang="ko-KR" dirty="0">
                <a:ea typeface="나눔고딕"/>
                <a:cs typeface="나눔고딕"/>
              </a:rPr>
              <a:t>				newspaper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심리학</a:t>
            </a:r>
            <a:r>
              <a:rPr lang="en-US" altLang="ko-KR" dirty="0">
                <a:ea typeface="나눔고딕"/>
                <a:cs typeface="나눔고딕"/>
              </a:rPr>
              <a:t>			psychology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이야기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하다</a:t>
            </a:r>
            <a:r>
              <a:rPr lang="en-US" altLang="ko-KR" dirty="0">
                <a:ea typeface="나눔고딕"/>
                <a:cs typeface="나눔고딕"/>
              </a:rPr>
              <a:t>)		talk, chat (=</a:t>
            </a:r>
            <a:r>
              <a:rPr lang="ko-KR" altLang="en-US" dirty="0">
                <a:ea typeface="나눔고딕"/>
                <a:cs typeface="나눔고딕"/>
              </a:rPr>
              <a:t>얘기</a:t>
            </a:r>
            <a:r>
              <a:rPr lang="en-US" altLang="ko-KR" dirty="0">
                <a:ea typeface="나눔고딕"/>
                <a:cs typeface="나눔고딕"/>
              </a:rPr>
              <a:t>)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전공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하다</a:t>
            </a:r>
            <a:r>
              <a:rPr lang="en-US" altLang="ko-KR" dirty="0">
                <a:ea typeface="나눔고딕"/>
                <a:cs typeface="나눔고딕"/>
              </a:rPr>
              <a:t>)		major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주</a:t>
            </a:r>
            <a:r>
              <a:rPr lang="en-US" altLang="ko-KR" dirty="0">
                <a:ea typeface="나눔고딕"/>
                <a:cs typeface="나눔고딕"/>
              </a:rPr>
              <a:t>				week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준비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하다</a:t>
            </a:r>
            <a:r>
              <a:rPr lang="en-US" altLang="ko-KR" dirty="0">
                <a:ea typeface="나눔고딕"/>
                <a:cs typeface="나눔고딕"/>
              </a:rPr>
              <a:t>)		preparation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청소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하다</a:t>
            </a:r>
            <a:r>
              <a:rPr lang="en-US" altLang="ko-KR" dirty="0">
                <a:ea typeface="나눔고딕"/>
                <a:cs typeface="나눔고딕"/>
              </a:rPr>
              <a:t>)		cleaning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크리스마스</a:t>
            </a:r>
            <a:r>
              <a:rPr lang="en-US" altLang="ko-KR" dirty="0">
                <a:ea typeface="나눔고딕"/>
                <a:cs typeface="나눔고딕"/>
              </a:rPr>
              <a:t>		Christmas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06500" y="1547732"/>
            <a:ext cx="4637500" cy="485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ts val="2660"/>
              </a:lnSpc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흐리다</a:t>
            </a:r>
            <a:r>
              <a:rPr lang="en-US" altLang="ko-KR" dirty="0">
                <a:ea typeface="나눔고딕"/>
                <a:cs typeface="나눔고딕"/>
              </a:rPr>
              <a:t>			to be cloudy</a:t>
            </a:r>
          </a:p>
          <a:p>
            <a:pPr latinLnBrk="1">
              <a:lnSpc>
                <a:spcPts val="2660"/>
              </a:lnSpc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lnSpc>
                <a:spcPts val="2660"/>
              </a:lnSpc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보내다</a:t>
            </a:r>
            <a:r>
              <a:rPr lang="en-US" altLang="ko-KR" dirty="0">
                <a:ea typeface="나눔고딕"/>
                <a:cs typeface="나눔고딕"/>
              </a:rPr>
              <a:t>			to spend time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장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을</a:t>
            </a:r>
            <a:r>
              <a:rPr lang="en-US" altLang="ko-KR" dirty="0">
                <a:ea typeface="나눔고딕"/>
                <a:cs typeface="나눔고딕"/>
              </a:rPr>
              <a:t>)</a:t>
            </a:r>
            <a:r>
              <a:rPr lang="ko-KR" altLang="en-US" dirty="0">
                <a:ea typeface="나눔고딕"/>
                <a:cs typeface="나눔고딕"/>
              </a:rPr>
              <a:t>보다</a:t>
            </a:r>
            <a:r>
              <a:rPr lang="en-US" altLang="ko-KR" dirty="0">
                <a:ea typeface="나눔고딕"/>
                <a:cs typeface="나눔고딕"/>
              </a:rPr>
              <a:t>		to buy one’s groceries</a:t>
            </a:r>
          </a:p>
          <a:p>
            <a:pPr latinLnBrk="1">
              <a:lnSpc>
                <a:spcPts val="2660"/>
              </a:lnSpc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lnSpc>
                <a:spcPts val="2660"/>
              </a:lnSpc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가끔</a:t>
            </a:r>
            <a:r>
              <a:rPr lang="en-US" altLang="ko-KR" dirty="0">
                <a:ea typeface="나눔고딕"/>
                <a:cs typeface="나눔고딕"/>
              </a:rPr>
              <a:t>				sometimes, occasionally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많이</a:t>
            </a:r>
            <a:r>
              <a:rPr lang="en-US" altLang="ko-KR" dirty="0">
                <a:ea typeface="나눔고딕"/>
                <a:cs typeface="나눔고딕"/>
              </a:rPr>
              <a:t>				much, many</a:t>
            </a:r>
            <a:r>
              <a:rPr lang="ko-KR" altLang="en-US" dirty="0">
                <a:ea typeface="나눔고딕"/>
                <a:cs typeface="나눔고딕"/>
              </a:rPr>
              <a:t> 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>
                <a:ea typeface="나눔고딕"/>
                <a:cs typeface="나눔고딕"/>
              </a:rPr>
              <a:t>서로</a:t>
            </a:r>
            <a:r>
              <a:rPr lang="en-US" altLang="ko-KR" dirty="0">
                <a:ea typeface="나눔고딕"/>
                <a:cs typeface="나눔고딕"/>
              </a:rPr>
              <a:t>				each other</a:t>
            </a:r>
          </a:p>
          <a:p>
            <a:pPr latinLnBrk="1">
              <a:lnSpc>
                <a:spcPts val="2660"/>
              </a:lnSpc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lnSpc>
                <a:spcPts val="2660"/>
              </a:lnSpc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 latinLnBrk="1">
              <a:lnSpc>
                <a:spcPts val="2660"/>
              </a:lnSpc>
              <a:defRPr/>
            </a:pPr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~</a:t>
            </a:r>
            <a:r>
              <a:rPr lang="ko-KR" altLang="en-US" dirty="0">
                <a:solidFill>
                  <a:srgbClr val="000000"/>
                </a:solidFill>
                <a:ea typeface="나눔고딕"/>
                <a:cs typeface="나눔고딕"/>
              </a:rPr>
              <a:t>고</a:t>
            </a:r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				and (clausal connective)</a:t>
            </a:r>
          </a:p>
        </p:txBody>
      </p:sp>
      <p:pic>
        <p:nvPicPr>
          <p:cNvPr id="6" name="L7V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5" y="719519"/>
            <a:ext cx="517683" cy="44310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71119-7572-4CEC-8666-FAD47C00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1487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>
                          <a:latin typeface="나눔고딕"/>
                          <a:ea typeface="나눔고딕"/>
                          <a:cs typeface="나눔고딕"/>
                        </a:rPr>
                        <a:t>파티에 안 갈 거예요</a:t>
                      </a:r>
                      <a:r>
                        <a:rPr lang="en-US" altLang="ko-KR" sz="2400" b="1" dirty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1746" y="1365571"/>
            <a:ext cx="8607050" cy="5167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소피아 씨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다음 주말에 뭐 하세요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집에서 청소하고 음식 준비할 거예요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왜요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여동생이 뉴욕에서 와요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그럼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크리스마스 파티에 안 갈 거예요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아마 못 갈 거예요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동생을 자주 봐요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자주 못 봐요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b="1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그래서 오래간만에 이야기를 많이 할 거예요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그래요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그럼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크리스마스 잘 보내세요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6" name="L7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1" y="707961"/>
            <a:ext cx="536230" cy="458976"/>
          </a:xfrm>
          <a:prstGeom prst="rect">
            <a:avLst/>
          </a:prstGeom>
        </p:spPr>
      </p:pic>
      <p:pic>
        <p:nvPicPr>
          <p:cNvPr id="7" name="Picture 6" descr="BL7_CO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r="7210" b="9491"/>
          <a:stretch/>
        </p:blipFill>
        <p:spPr>
          <a:xfrm>
            <a:off x="7354662" y="3307743"/>
            <a:ext cx="1564759" cy="21542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C78C96-76DC-461E-87D6-5EF86C04A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237608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529589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1</a:t>
                      </a: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Black"/>
                          <a:cs typeface="Arial Black"/>
                        </a:rPr>
                        <a:t>New Words</a:t>
                      </a: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7865" y="1343353"/>
            <a:ext cx="46483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sz="2000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계절</a:t>
            </a:r>
            <a:r>
              <a:rPr lang="en-US" altLang="ko-KR" sz="2000" dirty="0">
                <a:ea typeface="나눔고딕"/>
                <a:cs typeface="나눔고딕"/>
              </a:rPr>
              <a:t>	season         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꽃</a:t>
            </a:r>
            <a:r>
              <a:rPr lang="en-US" altLang="ko-KR" sz="2000" dirty="0">
                <a:ea typeface="나눔고딕"/>
                <a:cs typeface="나눔고딕"/>
              </a:rPr>
              <a:t>  flower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극장</a:t>
            </a:r>
            <a:r>
              <a:rPr lang="en-US" altLang="ko-KR" sz="2000" dirty="0">
                <a:ea typeface="나눔고딕"/>
                <a:cs typeface="나눔고딕"/>
              </a:rPr>
              <a:t>	movie theater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나라</a:t>
            </a:r>
            <a:r>
              <a:rPr lang="en-US" altLang="ko-KR" sz="2000" dirty="0">
                <a:ea typeface="나눔고딕"/>
                <a:cs typeface="나눔고딕"/>
              </a:rPr>
              <a:t>	country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내년</a:t>
            </a:r>
            <a:r>
              <a:rPr lang="en-US" altLang="ko-KR" sz="2000" dirty="0">
                <a:ea typeface="나눔고딕"/>
                <a:cs typeface="나눔고딕"/>
              </a:rPr>
              <a:t>	next year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다음</a:t>
            </a:r>
            <a:r>
              <a:rPr lang="en-US" altLang="ko-KR" sz="2000" dirty="0">
                <a:ea typeface="나눔고딕"/>
                <a:cs typeface="나눔고딕"/>
              </a:rPr>
              <a:t>	next, following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대학원</a:t>
            </a:r>
            <a:r>
              <a:rPr lang="en-US" altLang="ko-KR" sz="2000" dirty="0">
                <a:ea typeface="나눔고딕"/>
                <a:cs typeface="나눔고딕"/>
              </a:rPr>
              <a:t>	graduate school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방학</a:t>
            </a:r>
            <a:r>
              <a:rPr lang="en-US" altLang="ko-KR" sz="2000" dirty="0">
                <a:ea typeface="나눔고딕"/>
                <a:cs typeface="나눔고딕"/>
              </a:rPr>
              <a:t>	school vacation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브로드웨이 극장</a:t>
            </a:r>
            <a:r>
              <a:rPr lang="en-US" altLang="ko-KR" sz="2000" dirty="0">
                <a:ea typeface="나눔고딕"/>
                <a:cs typeface="나눔고딕"/>
              </a:rPr>
              <a:t>	Broadway theater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약속</a:t>
            </a:r>
            <a:r>
              <a:rPr lang="en-US" altLang="ko-KR" sz="2000" dirty="0">
                <a:ea typeface="나눔고딕"/>
                <a:cs typeface="나눔고딕"/>
              </a:rPr>
              <a:t>	(1) engagement; (2) promise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액션 </a:t>
            </a:r>
            <a:r>
              <a:rPr lang="ko-KR" altLang="en-US" sz="2000" b="1" dirty="0">
                <a:ea typeface="나눔고딕"/>
                <a:cs typeface="나눔고딕"/>
              </a:rPr>
              <a:t>영화</a:t>
            </a:r>
            <a:r>
              <a:rPr lang="en-US" altLang="ko-KR" sz="2000" dirty="0">
                <a:ea typeface="나눔고딕"/>
                <a:cs typeface="나눔고딕"/>
              </a:rPr>
              <a:t> action </a:t>
            </a:r>
            <a:r>
              <a:rPr lang="en-US" altLang="ko-KR" sz="2000" b="1" dirty="0">
                <a:ea typeface="나눔고딕"/>
                <a:cs typeface="나눔고딕"/>
              </a:rPr>
              <a:t>movie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여름</a:t>
            </a:r>
            <a:r>
              <a:rPr lang="en-US" altLang="ko-KR" sz="2000" dirty="0">
                <a:ea typeface="나눔고딕"/>
                <a:cs typeface="나눔고딕"/>
              </a:rPr>
              <a:t> summer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여행</a:t>
            </a:r>
            <a:r>
              <a:rPr lang="en-US" altLang="ko-KR" sz="2000" dirty="0">
                <a:ea typeface="나눔고딕"/>
                <a:cs typeface="나눔고딕"/>
              </a:rPr>
              <a:t>(</a:t>
            </a:r>
            <a:r>
              <a:rPr lang="ko-KR" altLang="en-US" sz="2000" dirty="0">
                <a:ea typeface="나눔고딕"/>
                <a:cs typeface="나눔고딕"/>
              </a:rPr>
              <a:t>하다</a:t>
            </a:r>
            <a:r>
              <a:rPr lang="en-US" altLang="ko-KR" sz="2000" dirty="0">
                <a:ea typeface="나눔고딕"/>
                <a:cs typeface="나눔고딕"/>
              </a:rPr>
              <a:t>) travel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영화</a:t>
            </a:r>
            <a:r>
              <a:rPr lang="en-US" altLang="ko-KR" sz="2000" dirty="0">
                <a:ea typeface="나눔고딕"/>
                <a:cs typeface="나눔고딕"/>
              </a:rPr>
              <a:t> movie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이스트 홀</a:t>
            </a:r>
            <a:r>
              <a:rPr lang="en-US" altLang="ko-KR" sz="2000" dirty="0">
                <a:ea typeface="나눔고딕"/>
                <a:cs typeface="나눔고딕"/>
              </a:rPr>
              <a:t>  East Hall       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코미디</a:t>
            </a:r>
            <a:r>
              <a:rPr lang="en-US" altLang="ko-KR" sz="2000" dirty="0">
                <a:ea typeface="나눔고딕"/>
                <a:cs typeface="나눔고딕"/>
              </a:rPr>
              <a:t> comedy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81696" y="1354292"/>
            <a:ext cx="42444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받다</a:t>
            </a:r>
            <a:r>
              <a:rPr lang="en-US" altLang="ko-KR" sz="2000" dirty="0">
                <a:ea typeface="나눔고딕"/>
                <a:cs typeface="나눔고딕"/>
              </a:rPr>
              <a:t>	 to receive</a:t>
            </a:r>
          </a:p>
          <a:p>
            <a:pPr latinLnBrk="1">
              <a:defRPr/>
            </a:pP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아마</a:t>
            </a:r>
            <a:r>
              <a:rPr lang="en-US" altLang="ko-KR" sz="2000" dirty="0">
                <a:ea typeface="나눔고딕"/>
                <a:cs typeface="나눔고딕"/>
              </a:rPr>
              <a:t>	 probably, perhaps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자주</a:t>
            </a:r>
            <a:r>
              <a:rPr lang="en-US" altLang="ko-KR" sz="2000" dirty="0">
                <a:ea typeface="나눔고딕"/>
                <a:cs typeface="나눔고딕"/>
              </a:rPr>
              <a:t>	 often, frequently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정말</a:t>
            </a:r>
            <a:r>
              <a:rPr lang="en-US" altLang="ko-KR" sz="2000" dirty="0">
                <a:ea typeface="나눔고딕"/>
                <a:cs typeface="나눔고딕"/>
              </a:rPr>
              <a:t>	 really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참</a:t>
            </a:r>
            <a:r>
              <a:rPr lang="en-US" altLang="ko-KR" sz="2000" dirty="0">
                <a:ea typeface="나눔고딕"/>
                <a:cs typeface="나눔고딕"/>
              </a:rPr>
              <a:t> by the way</a:t>
            </a:r>
          </a:p>
          <a:p>
            <a:pPr latinLnBrk="1">
              <a:defRPr/>
            </a:pP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PRE-NOUN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무슨</a:t>
            </a:r>
            <a:r>
              <a:rPr lang="en-US" altLang="ko-KR" sz="2000" dirty="0">
                <a:ea typeface="나눔고딕"/>
                <a:cs typeface="나눔고딕"/>
              </a:rPr>
              <a:t>	 what, what kind of 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어느</a:t>
            </a:r>
            <a:r>
              <a:rPr lang="en-US" altLang="ko-KR" sz="2000" dirty="0">
                <a:ea typeface="나눔고딕"/>
                <a:cs typeface="나눔고딕"/>
              </a:rPr>
              <a:t>	 which</a:t>
            </a:r>
          </a:p>
          <a:p>
            <a:pPr latinLnBrk="1">
              <a:defRPr/>
            </a:pP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 latinLnBrk="1">
              <a:defRPr/>
            </a:pPr>
            <a:r>
              <a:rPr lang="ko-KR" altLang="ko-KR" sz="2000" dirty="0">
                <a:ea typeface="나눔고딕"/>
                <a:cs typeface="나눔고딕"/>
              </a:rPr>
              <a:t>~</a:t>
            </a:r>
            <a:r>
              <a:rPr lang="en-US" altLang="ko-KR" sz="2000" dirty="0">
                <a:ea typeface="나눔고딕"/>
                <a:cs typeface="나눔고딕"/>
              </a:rPr>
              <a:t>(</a:t>
            </a:r>
            <a:r>
              <a:rPr lang="ko-KR" altLang="en-US" sz="2000" dirty="0">
                <a:ea typeface="나눔고딕"/>
                <a:cs typeface="나눔고딕"/>
              </a:rPr>
              <a:t>으</a:t>
            </a:r>
            <a:r>
              <a:rPr lang="en-US" altLang="ko-KR" sz="2000" dirty="0">
                <a:ea typeface="나눔고딕"/>
                <a:cs typeface="나눔고딕"/>
              </a:rPr>
              <a:t>)</a:t>
            </a:r>
            <a:r>
              <a:rPr lang="ko-KR" altLang="en-US" sz="2000" dirty="0">
                <a:ea typeface="나눔고딕"/>
                <a:cs typeface="나눔고딕"/>
              </a:rPr>
              <a:t>ㄹ 거예요</a:t>
            </a:r>
            <a:r>
              <a:rPr lang="en-US" altLang="ko-KR" sz="2000" dirty="0">
                <a:ea typeface="나눔고딕"/>
                <a:cs typeface="나눔고딕"/>
              </a:rPr>
              <a:t> probability</a:t>
            </a:r>
          </a:p>
        </p:txBody>
      </p:sp>
      <p:pic>
        <p:nvPicPr>
          <p:cNvPr id="7" name="L7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9" y="707191"/>
            <a:ext cx="511915" cy="4381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338503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>
                          <a:latin typeface="나눔고딕"/>
                          <a:ea typeface="나눔고딕"/>
                          <a:cs typeface="나눔고딕"/>
                        </a:rPr>
                        <a:t>파티에 안 갈 거예요</a:t>
                      </a:r>
                      <a:r>
                        <a:rPr lang="en-US" altLang="ko-KR" sz="2400" b="1" dirty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1746" y="1365571"/>
            <a:ext cx="8607050" cy="5167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소피아 씨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다음 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에 뭐 하세요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집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청소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음식 준비할 거예요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 _____ 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여동생이 뉴욕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 _____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와요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그럼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크리스마스 파티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 _____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안 갈 거예요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아마 못 갈 거예요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동생을 자주 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못 봐요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b="1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그래서 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이야기를 많이 할 거예요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_____?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그럼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크리스마스 잘 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_____.</a:t>
            </a:r>
          </a:p>
        </p:txBody>
      </p:sp>
      <p:pic>
        <p:nvPicPr>
          <p:cNvPr id="6" name="L7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1" y="707961"/>
            <a:ext cx="536230" cy="458976"/>
          </a:xfrm>
          <a:prstGeom prst="rect">
            <a:avLst/>
          </a:prstGeom>
        </p:spPr>
      </p:pic>
      <p:pic>
        <p:nvPicPr>
          <p:cNvPr id="7" name="Picture 6" descr="BL7_CO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r="7210" b="9491"/>
          <a:stretch/>
        </p:blipFill>
        <p:spPr>
          <a:xfrm>
            <a:off x="7139493" y="3973409"/>
            <a:ext cx="1859303" cy="25598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C78C96-76DC-461E-87D6-5EF86C04A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404302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94828" y="1593124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9387" y="1654923"/>
            <a:ext cx="65357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ea typeface="나눔고딕"/>
                <a:cs typeface="나눔고딕"/>
              </a:rPr>
              <a:t>~</a:t>
            </a:r>
            <a:r>
              <a:rPr lang="ko-KR" altLang="en-US" sz="2400" dirty="0">
                <a:ea typeface="나눔고딕"/>
                <a:cs typeface="나눔고딕"/>
              </a:rPr>
              <a:t>고</a:t>
            </a:r>
            <a:r>
              <a:rPr lang="en-US" altLang="ko-KR" sz="2400" dirty="0">
                <a:ea typeface="나눔고딕"/>
                <a:cs typeface="나눔고딕"/>
              </a:rPr>
              <a:t> is used to link two clauses like ‘and’ in English.</a:t>
            </a:r>
          </a:p>
        </p:txBody>
      </p:sp>
      <p:pic>
        <p:nvPicPr>
          <p:cNvPr id="5" name="Picture 4" descr="hotel-1330834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74" y="2873375"/>
            <a:ext cx="3809086" cy="2988199"/>
          </a:xfrm>
          <a:prstGeom prst="rect">
            <a:avLst/>
          </a:prstGeom>
        </p:spPr>
      </p:pic>
      <p:pic>
        <p:nvPicPr>
          <p:cNvPr id="6" name="Picture 5" descr="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7" y="4068825"/>
            <a:ext cx="1766506" cy="2439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8471" y="3154077"/>
            <a:ext cx="418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제 방은 넓어요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그리고 좋아요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95903" y="3615742"/>
            <a:ext cx="0" cy="1638883"/>
          </a:xfrm>
          <a:prstGeom prst="straightConnector1">
            <a:avLst/>
          </a:prstGeom>
          <a:ln w="38100" cmpd="sng">
            <a:solidFill>
              <a:srgbClr val="FF008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540500" y="5372636"/>
            <a:ext cx="666750" cy="48893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921375" y="3615742"/>
            <a:ext cx="1889125" cy="0"/>
          </a:xfrm>
          <a:prstGeom prst="line">
            <a:avLst/>
          </a:prstGeom>
          <a:ln w="28575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70453" y="5372636"/>
            <a:ext cx="285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제 방은 넓고 좋아요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392A5AE-C8D6-470B-AD20-B0263C489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19290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 descr="hotel-1330834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49" y="1571626"/>
            <a:ext cx="2788726" cy="2187734"/>
          </a:xfrm>
          <a:prstGeom prst="rect">
            <a:avLst/>
          </a:prstGeom>
        </p:spPr>
      </p:pic>
      <p:pic>
        <p:nvPicPr>
          <p:cNvPr id="6" name="Picture 5" descr="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5" y="2399085"/>
            <a:ext cx="1093228" cy="15099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596" y="2168252"/>
            <a:ext cx="418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제 방은 넓어요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그리고 좋아요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08528" y="2629917"/>
            <a:ext cx="0" cy="2878708"/>
          </a:xfrm>
          <a:prstGeom prst="straightConnector1">
            <a:avLst/>
          </a:prstGeom>
          <a:ln w="38100" cmpd="sng">
            <a:solidFill>
              <a:srgbClr val="FF008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943403" y="5626636"/>
            <a:ext cx="666750" cy="48893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406953" y="2614042"/>
            <a:ext cx="1889125" cy="0"/>
          </a:xfrm>
          <a:prstGeom prst="line">
            <a:avLst/>
          </a:prstGeom>
          <a:ln w="28575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60781" y="5626636"/>
            <a:ext cx="285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제 방은 넓고 좋아요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0304" y="4175125"/>
            <a:ext cx="1627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넓다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고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6033" y="4175125"/>
            <a:ext cx="0" cy="535558"/>
          </a:xfrm>
          <a:prstGeom prst="line">
            <a:avLst/>
          </a:prstGeom>
          <a:ln w="28575" cmpd="sng"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27809" y="4423792"/>
            <a:ext cx="762197" cy="0"/>
          </a:xfrm>
          <a:prstGeom prst="straightConnector1">
            <a:avLst/>
          </a:prstGeom>
          <a:ln w="38100" cmpd="sng">
            <a:solidFill>
              <a:srgbClr val="008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18079" y="4175125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넓고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0616" y="4864556"/>
            <a:ext cx="3320741" cy="430887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ea typeface="나눔고딕"/>
                <a:cs typeface="나눔고딕"/>
              </a:rPr>
              <a:t>[Dictionary form] </a:t>
            </a:r>
            <a:r>
              <a:rPr lang="en-US" sz="2200" dirty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200" dirty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200" dirty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DDA347-ED2B-4D52-9188-5F8DE49D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99713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55787" y="5079999"/>
            <a:ext cx="62499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마크는 집에 </a:t>
            </a:r>
            <a:r>
              <a:rPr kumimoji="0"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가요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. 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 린다는 학교에 가요.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42" y="1850166"/>
            <a:ext cx="3830637" cy="2395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2" y="1814645"/>
            <a:ext cx="3712949" cy="246294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22537" y="5827067"/>
            <a:ext cx="558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마크는 집에 </a:t>
            </a:r>
            <a:r>
              <a:rPr kumimoji="0"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 린다는 학교에 가요.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021" y="4528432"/>
            <a:ext cx="3044423" cy="400110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ea typeface="나눔고딕"/>
                <a:cs typeface="나눔고딕"/>
              </a:rPr>
              <a:t>[Dictionary form] </a:t>
            </a:r>
            <a:r>
              <a:rPr lang="en-US" sz="2000" dirty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000" dirty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000" dirty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AD373E-929D-49B1-8B3E-2A71685D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268660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52637" y="5079999"/>
            <a:ext cx="558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서울은 정말 </a:t>
            </a:r>
            <a:r>
              <a:rPr kumimoji="0"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커요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. 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 사람이 많아요.</a:t>
            </a:r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/>
          <a:stretch/>
        </p:blipFill>
        <p:spPr>
          <a:xfrm>
            <a:off x="4724917" y="1762125"/>
            <a:ext cx="3830637" cy="2635250"/>
          </a:xfrm>
          <a:prstGeom prst="rect">
            <a:avLst/>
          </a:prstGeom>
        </p:spPr>
      </p:pic>
      <p:pic>
        <p:nvPicPr>
          <p:cNvPr id="5" name="Picture 4" descr="night-1085845_64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8"/>
          <a:stretch/>
        </p:blipFill>
        <p:spPr>
          <a:xfrm>
            <a:off x="549793" y="1772920"/>
            <a:ext cx="3830637" cy="2624455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22537" y="5827067"/>
            <a:ext cx="558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서울은 정말 </a:t>
            </a:r>
            <a:r>
              <a:rPr kumimoji="0"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크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 사람이 많아요.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021" y="4528432"/>
            <a:ext cx="3044423" cy="400110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ea typeface="나눔고딕"/>
                <a:cs typeface="나눔고딕"/>
              </a:rPr>
              <a:t>[Dictionary form] </a:t>
            </a:r>
            <a:r>
              <a:rPr lang="en-US" sz="2000" dirty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000" dirty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000" dirty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2CBEF1-F4EA-4B29-AD1F-7C122890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277966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 descr="clouds-1571775_64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/>
          <a:stretch/>
        </p:blipFill>
        <p:spPr>
          <a:xfrm>
            <a:off x="1283545" y="2318245"/>
            <a:ext cx="3102399" cy="2326799"/>
          </a:xfrm>
          <a:prstGeom prst="rect">
            <a:avLst/>
          </a:prstGeom>
        </p:spPr>
      </p:pic>
      <p:pic>
        <p:nvPicPr>
          <p:cNvPr id="4" name="Picture 3" descr="dog-1606732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77" y="2341165"/>
            <a:ext cx="3102399" cy="2326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2750" y="4723129"/>
            <a:ext cx="2389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어제는 흐렸어요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4157" y="4754879"/>
            <a:ext cx="2389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추웠어요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6092" y="5364459"/>
            <a:ext cx="3044423" cy="400110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ea typeface="나눔고딕"/>
                <a:cs typeface="나눔고딕"/>
              </a:rPr>
              <a:t>[Dictionary form] </a:t>
            </a:r>
            <a:r>
              <a:rPr lang="en-US" sz="2000" dirty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000" dirty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000" dirty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09336" y="5378359"/>
            <a:ext cx="2046779" cy="400110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6666"/>
                </a:solidFill>
                <a:ea typeface="나눔고딕"/>
                <a:cs typeface="나눔고딕"/>
              </a:rPr>
              <a:t>tenseless</a:t>
            </a:r>
            <a:r>
              <a:rPr lang="ko-KR" altLang="en-US" sz="2000" dirty="0">
                <a:solidFill>
                  <a:srgbClr val="FF6666"/>
                </a:solidFill>
                <a:ea typeface="나눔고딕"/>
                <a:cs typeface="나눔고딕"/>
              </a:rPr>
              <a:t> </a:t>
            </a:r>
            <a:r>
              <a:rPr lang="en-US" altLang="ko-KR" sz="2000" dirty="0">
                <a:solidFill>
                  <a:srgbClr val="FF6666"/>
                </a:solidFill>
                <a:ea typeface="나눔고딕"/>
                <a:cs typeface="나눔고딕"/>
              </a:rPr>
              <a:t>clause 1</a:t>
            </a:r>
            <a:endParaRPr lang="en-US" sz="2000" dirty="0">
              <a:solidFill>
                <a:srgbClr val="FF6666"/>
              </a:solidFill>
              <a:ea typeface="나눔고딕"/>
              <a:cs typeface="나눔고딕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957564" y="5978524"/>
            <a:ext cx="33512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어제는 </a:t>
            </a:r>
            <a:r>
              <a:rPr kumimoji="0" lang="ko-KR" altLang="en-US" sz="2400" dirty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흐리</a:t>
            </a:r>
            <a:r>
              <a:rPr kumimoji="0"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 추웠어요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kumimoji="0"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271" y="1409061"/>
            <a:ext cx="8399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ea typeface="나눔고딕"/>
                <a:cs typeface="나눔고딕"/>
              </a:rPr>
              <a:t>Clause 1 is usually not marked for any tense, especially when it is interpreted as being within the same time frame as clause 2.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23771" y="1400015"/>
            <a:ext cx="8547005" cy="763421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6E2710D-D106-4164-BC76-DCC32C64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220378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75" y="2139150"/>
            <a:ext cx="2585269" cy="2585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77" y="2008185"/>
            <a:ext cx="2635599" cy="2659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896" y="4667964"/>
            <a:ext cx="4672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내일은 친구하고 영화를 볼 거예요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9407" y="4667964"/>
            <a:ext cx="3233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장을 볼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6092" y="5364459"/>
            <a:ext cx="3044423" cy="400110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ea typeface="나눔고딕"/>
                <a:cs typeface="나눔고딕"/>
              </a:rPr>
              <a:t>[Dictionary form] </a:t>
            </a:r>
            <a:r>
              <a:rPr lang="en-US" sz="2000" dirty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000" dirty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000" dirty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09336" y="5378359"/>
            <a:ext cx="2046779" cy="400110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6666"/>
                </a:solidFill>
                <a:ea typeface="나눔고딕"/>
                <a:cs typeface="나눔고딕"/>
              </a:rPr>
              <a:t>tenseless</a:t>
            </a:r>
            <a:r>
              <a:rPr lang="ko-KR" altLang="en-US" sz="2000" dirty="0">
                <a:solidFill>
                  <a:srgbClr val="FF6666"/>
                </a:solidFill>
                <a:ea typeface="나눔고딕"/>
                <a:cs typeface="나눔고딕"/>
              </a:rPr>
              <a:t> </a:t>
            </a:r>
            <a:r>
              <a:rPr lang="en-US" altLang="ko-KR" sz="2000" dirty="0">
                <a:solidFill>
                  <a:srgbClr val="FF6666"/>
                </a:solidFill>
                <a:ea typeface="나눔고딕"/>
                <a:cs typeface="나눔고딕"/>
              </a:rPr>
              <a:t>clause 1</a:t>
            </a:r>
            <a:endParaRPr lang="en-US" sz="2000" dirty="0">
              <a:solidFill>
                <a:srgbClr val="FF6666"/>
              </a:solidFill>
              <a:ea typeface="나눔고딕"/>
              <a:cs typeface="나눔고딕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758709" y="5978524"/>
            <a:ext cx="6213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내일은 친구하고 영화를 </a:t>
            </a:r>
            <a:r>
              <a:rPr kumimoji="0" lang="ko-KR" altLang="en-US" sz="2400" dirty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보</a:t>
            </a:r>
            <a:r>
              <a:rPr kumimoji="0"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 장을 볼 거예요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kumimoji="0"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271" y="1504311"/>
            <a:ext cx="8399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080FF"/>
                </a:solidFill>
                <a:ea typeface="나눔고딕"/>
                <a:cs typeface="나눔고딕"/>
              </a:rPr>
              <a:t>~</a:t>
            </a:r>
            <a:r>
              <a:rPr lang="ko-KR" altLang="en-US" sz="2000" dirty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altLang="ko-KR" sz="2000" dirty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  <a:r>
              <a:rPr lang="en-US" altLang="ko-KR" sz="2000" dirty="0">
                <a:ea typeface="나눔고딕"/>
                <a:cs typeface="나눔고딕"/>
              </a:rPr>
              <a:t>can represent temporal transition meaning ‘and then.’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771" y="1400016"/>
            <a:ext cx="8547005" cy="608170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CEA906A-ACE1-489D-AC5D-43816509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247445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40" y="2317772"/>
            <a:ext cx="3302000" cy="21978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78" y="2317772"/>
            <a:ext cx="3918251" cy="2197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896" y="4667964"/>
            <a:ext cx="3921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저는 로스앤젤레스에 살아요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8096" y="4667964"/>
            <a:ext cx="429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>
                <a:latin typeface="나눔고딕"/>
                <a:ea typeface="나눔고딕"/>
                <a:cs typeface="나눔고딕"/>
              </a:rPr>
              <a:t> 언니는 하와이에 살아요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6092" y="5364459"/>
            <a:ext cx="3044423" cy="400110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ea typeface="나눔고딕"/>
                <a:cs typeface="나눔고딕"/>
              </a:rPr>
              <a:t>[Dictionary form] </a:t>
            </a:r>
            <a:r>
              <a:rPr lang="en-US" sz="2000" dirty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000" dirty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000" dirty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09336" y="5378359"/>
            <a:ext cx="2046779" cy="400110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6666"/>
                </a:solidFill>
                <a:ea typeface="나눔고딕"/>
                <a:cs typeface="나눔고딕"/>
              </a:rPr>
              <a:t>tenseless</a:t>
            </a:r>
            <a:r>
              <a:rPr lang="ko-KR" altLang="en-US" sz="2000" dirty="0">
                <a:solidFill>
                  <a:srgbClr val="FF6666"/>
                </a:solidFill>
                <a:ea typeface="나눔고딕"/>
                <a:cs typeface="나눔고딕"/>
              </a:rPr>
              <a:t> </a:t>
            </a:r>
            <a:r>
              <a:rPr lang="en-US" altLang="ko-KR" sz="2000" dirty="0">
                <a:solidFill>
                  <a:srgbClr val="FF6666"/>
                </a:solidFill>
                <a:ea typeface="나눔고딕"/>
                <a:cs typeface="나눔고딕"/>
              </a:rPr>
              <a:t>clause 1</a:t>
            </a:r>
            <a:endParaRPr lang="en-US" sz="2000" dirty="0">
              <a:solidFill>
                <a:srgbClr val="FF6666"/>
              </a:solidFill>
              <a:ea typeface="나눔고딕"/>
              <a:cs typeface="나눔고딕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238250" y="5978524"/>
            <a:ext cx="69532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저는 로스앤젤레스에 </a:t>
            </a:r>
            <a:r>
              <a:rPr kumimoji="0"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살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 언니는 하와이에 살아요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kumimoji="0"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271" y="1409061"/>
            <a:ext cx="8399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ea typeface="나눔고딕"/>
                <a:cs typeface="나눔고딕"/>
              </a:rPr>
              <a:t>The two events or states in clause 1 and clause 2 may sometimes stand in contrast to each other.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771" y="1400016"/>
            <a:ext cx="8547005" cy="73913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2F32576-BC4C-4B47-87C9-61B2D606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417300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23771" y="1400016"/>
            <a:ext cx="8547005" cy="584359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271" y="1488436"/>
            <a:ext cx="8399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a typeface="나눔고딕"/>
                <a:cs typeface="나눔고딕"/>
              </a:rPr>
              <a:t>[clause 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고</a:t>
            </a:r>
            <a:r>
              <a:rPr lang="en-US" altLang="ko-KR" sz="2000" dirty="0">
                <a:ea typeface="나눔고딕"/>
                <a:cs typeface="나눔고딕"/>
              </a:rPr>
              <a:t>] may be used more than once in a sentence.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213018" y="4701441"/>
            <a:ext cx="6772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우리 아파트는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넓어요</a:t>
            </a:r>
            <a:r>
              <a:rPr lang="en-US" altLang="ko-KR" sz="24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>
                <a:solidFill>
                  <a:srgbClr val="FF505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싸요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2400" dirty="0">
                <a:solidFill>
                  <a:srgbClr val="FF505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>
                <a:solidFill>
                  <a:srgbClr val="FF505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예뻐요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2400" dirty="0">
                <a:solidFill>
                  <a:srgbClr val="FF5050"/>
                </a:solidFill>
                <a:latin typeface="나눔고딕"/>
                <a:ea typeface="나눔고딕"/>
                <a:cs typeface="나눔고딕"/>
              </a:rPr>
              <a:t> </a:t>
            </a:r>
          </a:p>
          <a:p>
            <a:pPr eaLnBrk="1" hangingPunct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학교에서 가까워요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 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33463" y="5855649"/>
            <a:ext cx="72250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 typeface="Wingdings" charset="0"/>
              <a:buChar char="à"/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우리 아파트는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넓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싸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예쁘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학교에서 가까워요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 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7" name="Picture 6" descr="living-room-1523480_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30" y="2206624"/>
            <a:ext cx="3601720" cy="232423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56A550-ABA7-46B2-A5DE-5C0F7F24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8477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524000" y="2504112"/>
          <a:ext cx="6096000" cy="2607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038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38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23771" y="1400016"/>
            <a:ext cx="8547005" cy="584359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271" y="1488436"/>
            <a:ext cx="8399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a typeface="나눔고딕"/>
                <a:cs typeface="나눔고딕"/>
              </a:rPr>
              <a:t>Conjunction </a:t>
            </a:r>
            <a:r>
              <a:rPr lang="ko-KR" altLang="en-US" sz="2000" dirty="0">
                <a:ea typeface="나눔고딕"/>
                <a:cs typeface="나눔고딕"/>
              </a:rPr>
              <a:t>그리고 </a:t>
            </a:r>
            <a:r>
              <a:rPr lang="en-US" altLang="ko-KR" sz="2000" dirty="0">
                <a:ea typeface="나눔고딕"/>
                <a:cs typeface="나눔고딕"/>
              </a:rPr>
              <a:t>vs.</a:t>
            </a:r>
            <a:r>
              <a:rPr lang="ko-KR" altLang="en-US" sz="2000" dirty="0">
                <a:ea typeface="나눔고딕"/>
                <a:cs typeface="나눔고딕"/>
              </a:rPr>
              <a:t> </a:t>
            </a:r>
            <a:r>
              <a:rPr lang="en-US" altLang="ko-KR" sz="2000" dirty="0">
                <a:ea typeface="나눔고딕"/>
                <a:cs typeface="나눔고딕"/>
              </a:rPr>
              <a:t>particle </a:t>
            </a:r>
            <a:r>
              <a:rPr lang="ko-KR" altLang="en-US" sz="2000" dirty="0">
                <a:ea typeface="나눔고딕"/>
                <a:cs typeface="나눔고딕"/>
              </a:rPr>
              <a:t>하고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7270" y="5592789"/>
            <a:ext cx="8483505" cy="7841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4896" y="5639923"/>
            <a:ext cx="853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나눔고딕"/>
                <a:cs typeface="나눔고딕"/>
              </a:rPr>
              <a:t>Both </a:t>
            </a:r>
            <a:r>
              <a:rPr lang="ko-KR" altLang="en-US" dirty="0">
                <a:ea typeface="나눔고딕"/>
                <a:cs typeface="나눔고딕"/>
              </a:rPr>
              <a:t>하고 </a:t>
            </a:r>
            <a:r>
              <a:rPr lang="en-US" altLang="ko-KR" dirty="0">
                <a:ea typeface="나눔고딕"/>
                <a:cs typeface="나눔고딕"/>
              </a:rPr>
              <a:t>and ~</a:t>
            </a:r>
            <a:r>
              <a:rPr lang="ko-KR" altLang="en-US" dirty="0">
                <a:ea typeface="나눔고딕"/>
                <a:cs typeface="나눔고딕"/>
              </a:rPr>
              <a:t>고 </a:t>
            </a:r>
            <a:r>
              <a:rPr lang="en-US" altLang="ko-KR" dirty="0">
                <a:ea typeface="나눔고딕"/>
                <a:cs typeface="나눔고딕"/>
              </a:rPr>
              <a:t>are translated into ‘and’ in English. However, the particle </a:t>
            </a:r>
            <a:r>
              <a:rPr lang="ko-KR" altLang="en-US" dirty="0">
                <a:ea typeface="나눔고딕"/>
                <a:cs typeface="나눔고딕"/>
              </a:rPr>
              <a:t>하고</a:t>
            </a:r>
            <a:r>
              <a:rPr lang="en-US" altLang="ko-KR" dirty="0">
                <a:ea typeface="나눔고딕"/>
                <a:cs typeface="나눔고딕"/>
              </a:rPr>
              <a:t> is used to link two nouns, whereas ~</a:t>
            </a:r>
            <a:r>
              <a:rPr lang="ko-KR" altLang="en-US" dirty="0">
                <a:ea typeface="나눔고딕"/>
                <a:cs typeface="나눔고딕"/>
              </a:rPr>
              <a:t>고</a:t>
            </a:r>
            <a:r>
              <a:rPr lang="en-US" altLang="ko-KR" dirty="0">
                <a:ea typeface="나눔고딕"/>
                <a:cs typeface="나눔고딕"/>
              </a:rPr>
              <a:t> links two clauses. </a:t>
            </a:r>
            <a:endParaRPr lang="en-US" dirty="0">
              <a:ea typeface="나눔고딕"/>
              <a:cs typeface="나눔고딕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78063" y="2595563"/>
            <a:ext cx="5737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/>
              <a:t> </a:t>
            </a:r>
            <a:r>
              <a:rPr lang="en-US" altLang="ko-KR" sz="2800" dirty="0"/>
              <a:t>Sentence	‘and’		Sentence	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78125" y="3897313"/>
            <a:ext cx="4806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/>
              <a:t>Noun		‘and’		Noun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16375" y="2596218"/>
            <a:ext cx="119776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9250" y="3897968"/>
            <a:ext cx="85971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하고</a:t>
            </a:r>
            <a:endParaRPr lang="en-US" sz="28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0500" y="3198167"/>
            <a:ext cx="410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커피가 맛있어요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싸요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78063" y="4516438"/>
            <a:ext cx="4876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언니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하고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오빠는 생물학을 전공해요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E3FDFE5-1F38-43A9-9EEC-79BC42D37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35684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9" grpId="0" animBg="1"/>
      <p:bldP spid="10" grpId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7717105"/>
              </p:ext>
            </p:extLst>
          </p:nvPr>
        </p:nvGraphicFramePr>
        <p:xfrm>
          <a:off x="1000501" y="436068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>
                          <a:latin typeface="나눔고딕"/>
                          <a:ea typeface="나눔고딕"/>
                          <a:cs typeface="나눔고딕"/>
                        </a:rPr>
                        <a:t>친구하고 영화 볼 거예요</a:t>
                      </a:r>
                      <a:r>
                        <a:rPr lang="en-US" altLang="ko-KR" sz="2400" b="1" dirty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1746" y="1251283"/>
            <a:ext cx="8607050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어제 경제학 시험 잘 봤어요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잘 봤어요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b="1" dirty="0">
              <a:solidFill>
                <a:srgbClr val="0070C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그런데 시험이 조금 어려웠어요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참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이번 주말에 약속 있으세요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없어요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저는 친구하고 영화 볼 거예요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스티브 씨도 같이 가요</a:t>
            </a:r>
            <a:r>
              <a:rPr lang="en-US" altLang="ko-KR" sz="2200" b="1" dirty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무슨 영화 볼 거예요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액션 영화요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그럼 같이 가요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보통 어느 극장에 자주 가세요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브로드웨이 극장에 자주 가요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2" name="L7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6" y="458653"/>
            <a:ext cx="542892" cy="4646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46" y="1068088"/>
            <a:ext cx="466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(Steve and Lisa talk about their weekend plans.)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BL7_CO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/>
        </p:blipFill>
        <p:spPr>
          <a:xfrm>
            <a:off x="6807200" y="1416661"/>
            <a:ext cx="2083176" cy="139356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0514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>
                          <a:latin typeface="+mn-lt"/>
                          <a:cs typeface="Arial Black"/>
                        </a:rPr>
                        <a:t>         일기 쓰기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2"/>
          <a:stretch/>
        </p:blipFill>
        <p:spPr>
          <a:xfrm>
            <a:off x="245424" y="476547"/>
            <a:ext cx="667255" cy="5791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2680" y="1467309"/>
            <a:ext cx="73726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주말 일기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7736" y="1898196"/>
            <a:ext cx="7932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Write a paragraph telling about your last weekend. Use at least 3 clausal connective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inside of your paragraph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organizer-295342_6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5" y="3056641"/>
            <a:ext cx="3250332" cy="2153345"/>
          </a:xfrm>
          <a:prstGeom prst="rect">
            <a:avLst/>
          </a:prstGeom>
        </p:spPr>
      </p:pic>
      <p:pic>
        <p:nvPicPr>
          <p:cNvPr id="4" name="Picture 3" descr="female-865110_64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23" y="2812556"/>
            <a:ext cx="3816423" cy="254030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7270" y="5592789"/>
            <a:ext cx="8483505" cy="7841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91073" y="5640414"/>
            <a:ext cx="6564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>
                <a:ea typeface="나눔고딕"/>
                <a:cs typeface="나눔고딕"/>
              </a:rPr>
              <a:t>친구들과 지난 주말에 무엇을 했는지 이야기해 보세요</a:t>
            </a:r>
            <a:r>
              <a:rPr lang="en-US" altLang="ko-KR" sz="2200" b="1" dirty="0">
                <a:ea typeface="나눔고딕"/>
                <a:cs typeface="나눔고딕"/>
              </a:rPr>
              <a:t>.</a:t>
            </a:r>
          </a:p>
          <a:p>
            <a:r>
              <a:rPr lang="ko-KR" alt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Talk to your classmate(s) about what you did last weekend.)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5392A-BE23-450C-87EC-853E6B96F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316608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412830"/>
              </p:ext>
            </p:extLst>
          </p:nvPr>
        </p:nvGraphicFramePr>
        <p:xfrm>
          <a:off x="1000501" y="371410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>
                          <a:latin typeface="나눔고딕"/>
                          <a:ea typeface="나눔고딕"/>
                          <a:cs typeface="나눔고딕"/>
                        </a:rPr>
                        <a:t>친구하고 영화 볼 거예요</a:t>
                      </a:r>
                      <a:r>
                        <a:rPr lang="en-US" altLang="ko-KR" sz="2400" b="1" dirty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1746" y="1251270"/>
            <a:ext cx="8607050" cy="522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어제 경제학 시험 잘 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______?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잘 봤어요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b="1" dirty="0">
              <a:solidFill>
                <a:srgbClr val="0070C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그런데 시험이 조금 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______.</a:t>
            </a:r>
          </a:p>
          <a:p>
            <a:pPr>
              <a:lnSpc>
                <a:spcPts val="3980"/>
              </a:lnSpc>
            </a:pP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참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이번 주말에 약속 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______?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없어요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저는 친구하고 영화 볼 거예요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스티브 씨도 같이 가요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무슨 영화 볼 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______?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액션 영화요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그럼 같이 가요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>
                <a:latin typeface="나눔고딕"/>
                <a:ea typeface="나눔고딕"/>
                <a:cs typeface="나눔고딕"/>
              </a:rPr>
              <a:t> 보통 어느 극장에 자주 </a:t>
            </a: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______?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브로드웨이 극장에 자주 가요</a:t>
            </a:r>
            <a:r>
              <a:rPr lang="en-US" altLang="ko-KR" sz="2200" b="1" dirty="0">
                <a:solidFill>
                  <a:srgbClr val="002060"/>
                </a:solidFill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2" name="L7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6" y="393995"/>
            <a:ext cx="542892" cy="4646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46" y="1003430"/>
            <a:ext cx="466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(Steve and Lisa talk about their weekend plans.)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BL7_CO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/>
        </p:blipFill>
        <p:spPr>
          <a:xfrm>
            <a:off x="6796938" y="1416662"/>
            <a:ext cx="2093438" cy="140043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205585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6660895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1</a:t>
                      </a: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 descr="chaykppang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30" y="3283786"/>
            <a:ext cx="2885719" cy="26196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1635" y="19361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7072" y="1570992"/>
            <a:ext cx="8434509" cy="118614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73" y="1613028"/>
            <a:ext cx="796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0080"/>
                </a:solidFill>
                <a:ea typeface="나눔고딕"/>
                <a:cs typeface="나눔고딕"/>
              </a:rPr>
              <a:t>참</a:t>
            </a:r>
            <a:r>
              <a:rPr lang="en-US" altLang="ko-KR" dirty="0">
                <a:solidFill>
                  <a:srgbClr val="FF0080"/>
                </a:solidFill>
                <a:ea typeface="나눔고딕"/>
                <a:cs typeface="나눔고딕"/>
              </a:rPr>
              <a:t> </a:t>
            </a:r>
            <a:r>
              <a:rPr lang="en-US" altLang="ko-KR" sz="2400" dirty="0">
                <a:solidFill>
                  <a:srgbClr val="FF0080"/>
                </a:solidFill>
                <a:ea typeface="나눔고딕"/>
                <a:cs typeface="나눔고딕"/>
              </a:rPr>
              <a:t>‘by the way’ </a:t>
            </a:r>
            <a:r>
              <a:rPr lang="en-US" altLang="ko-KR" sz="2400" dirty="0">
                <a:ea typeface="나눔고딕"/>
                <a:cs typeface="나눔고딕"/>
              </a:rPr>
              <a:t>is often used when one comes to remember something to say. The literal meaning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is ‘</a:t>
            </a:r>
            <a:r>
              <a:rPr lang="en-US" altLang="ko-KR" sz="2400" dirty="0">
                <a:solidFill>
                  <a:srgbClr val="0080FF"/>
                </a:solidFill>
                <a:ea typeface="나눔고딕"/>
                <a:cs typeface="나눔고딕"/>
              </a:rPr>
              <a:t>really, truly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.’ </a:t>
            </a:r>
            <a:endParaRPr lang="en-US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1493" y="3516129"/>
            <a:ext cx="5110537" cy="211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80"/>
              </a:lnSpc>
            </a:pPr>
            <a:r>
              <a:rPr lang="en-US" sz="2400" dirty="0">
                <a:ea typeface="나눔고딕"/>
                <a:cs typeface="나눔고딕"/>
              </a:rPr>
              <a:t>A: 	</a:t>
            </a:r>
            <a:r>
              <a:rPr lang="ko-KR" altLang="en-US" sz="2400" dirty="0">
                <a:ea typeface="나눔고딕"/>
                <a:cs typeface="나눔고딕"/>
              </a:rPr>
              <a:t>한국어 수업이 어때요</a:t>
            </a:r>
            <a:r>
              <a:rPr lang="en-US" altLang="ko-KR" sz="2400" dirty="0"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en-US" sz="2400" dirty="0">
                <a:ea typeface="나눔고딕"/>
                <a:cs typeface="나눔고딕"/>
              </a:rPr>
              <a:t>B:</a:t>
            </a:r>
            <a:r>
              <a:rPr lang="ko-KR" altLang="en-US" sz="2400" dirty="0">
                <a:ea typeface="나눔고딕"/>
                <a:cs typeface="나눔고딕"/>
              </a:rPr>
              <a:t> </a:t>
            </a:r>
            <a:r>
              <a:rPr lang="en-US" altLang="ko-KR" sz="2400" dirty="0">
                <a:ea typeface="나눔고딕"/>
                <a:cs typeface="나눔고딕"/>
              </a:rPr>
              <a:t>	</a:t>
            </a:r>
            <a:r>
              <a:rPr lang="ko-KR" altLang="en-US" sz="2400" dirty="0">
                <a:ea typeface="나눔고딕"/>
                <a:cs typeface="나눔고딕"/>
              </a:rPr>
              <a:t>재미있어요</a:t>
            </a:r>
            <a:r>
              <a:rPr lang="en-US" altLang="ko-KR" sz="2400" dirty="0">
                <a:ea typeface="나눔고딕"/>
                <a:cs typeface="나눔고딕"/>
              </a:rPr>
              <a:t>.</a:t>
            </a:r>
            <a:r>
              <a:rPr lang="ko-KR" altLang="en-US" sz="2400" dirty="0">
                <a:ea typeface="나눔고딕"/>
                <a:cs typeface="나눔고딕"/>
              </a:rPr>
              <a:t> 선생님도 </a:t>
            </a:r>
            <a:r>
              <a:rPr lang="ko-KR" altLang="en-US" sz="2400" dirty="0">
                <a:solidFill>
                  <a:srgbClr val="0080FF"/>
                </a:solidFill>
                <a:ea typeface="나눔고딕"/>
                <a:cs typeface="나눔고딕"/>
              </a:rPr>
              <a:t>참</a:t>
            </a:r>
            <a:r>
              <a:rPr lang="ko-KR" altLang="en-US" sz="2400" dirty="0">
                <a:ea typeface="나눔고딕"/>
                <a:cs typeface="나눔고딕"/>
              </a:rPr>
              <a:t> 좋으세요</a:t>
            </a:r>
            <a:r>
              <a:rPr lang="en-US" altLang="ko-KR" sz="2400" dirty="0"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sz="2400" dirty="0">
                <a:ea typeface="나눔고딕"/>
                <a:cs typeface="나눔고딕"/>
              </a:rPr>
              <a:t>	</a:t>
            </a:r>
            <a:r>
              <a:rPr lang="ko-KR" altLang="en-US" sz="2400" dirty="0">
                <a:solidFill>
                  <a:srgbClr val="FF0080"/>
                </a:solidFill>
                <a:ea typeface="나눔고딕"/>
                <a:cs typeface="나눔고딕"/>
              </a:rPr>
              <a:t>참</a:t>
            </a:r>
            <a:r>
              <a:rPr lang="en-US" altLang="ko-KR" sz="2400" dirty="0">
                <a:ea typeface="나눔고딕"/>
                <a:cs typeface="나눔고딕"/>
              </a:rPr>
              <a:t>,</a:t>
            </a:r>
            <a:r>
              <a:rPr lang="ko-KR" altLang="en-US" sz="2400" dirty="0">
                <a:ea typeface="나눔고딕"/>
                <a:cs typeface="나눔고딕"/>
              </a:rPr>
              <a:t> 책 사러 서점에 같이 가요</a:t>
            </a:r>
            <a:r>
              <a:rPr lang="en-US" altLang="ko-KR" sz="2400" dirty="0"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dirty="0">
                <a:ea typeface="나눔고딕"/>
                <a:cs typeface="나눔고딕"/>
              </a:rPr>
              <a:t>	</a:t>
            </a:r>
            <a:r>
              <a:rPr lang="ko-KR" altLang="en-US" sz="2400" dirty="0">
                <a:ea typeface="나눔고딕"/>
                <a:cs typeface="나눔고딕"/>
              </a:rPr>
              <a:t>내일 숙제가 있어요</a:t>
            </a:r>
            <a:r>
              <a:rPr lang="en-US" altLang="ko-KR" sz="2400" dirty="0">
                <a:ea typeface="나눔고딕"/>
                <a:cs typeface="나눔고딕"/>
              </a:rPr>
              <a:t>.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15002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534575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1</a:t>
                      </a: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194683"/>
              </p:ext>
            </p:extLst>
          </p:nvPr>
        </p:nvGraphicFramePr>
        <p:xfrm>
          <a:off x="1000501" y="2453358"/>
          <a:ext cx="7112001" cy="393016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70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0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0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n-lt"/>
                          <a:cs typeface="+mn-cs"/>
                        </a:rPr>
                        <a:t>Last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n-lt"/>
                          <a:cs typeface="+mn-cs"/>
                        </a:rPr>
                        <a:t>This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n-lt"/>
                          <a:cs typeface="+mn-cs"/>
                        </a:rPr>
                        <a:t>Next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latin typeface="나눔고딕"/>
                          <a:ea typeface="나눔고딕"/>
                          <a:cs typeface="나눔고딕"/>
                        </a:rPr>
                        <a:t>지난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latin typeface="나눔고딕"/>
                          <a:ea typeface="나눔고딕"/>
                          <a:cs typeface="나눔고딕"/>
                        </a:rPr>
                        <a:t>이번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>
                          <a:latin typeface="나눔고딕"/>
                          <a:ea typeface="나눔고딕"/>
                          <a:cs typeface="나눔고딕"/>
                        </a:rPr>
                        <a:t>다음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066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367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6669" y="1609532"/>
            <a:ext cx="6447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expressions: days, weeks, months, and years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91069" y="3643490"/>
            <a:ext cx="1589648" cy="2095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지난 월요일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지난 토요일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지난 주말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지난 주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지난 달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7240" y="3647887"/>
            <a:ext cx="1589648" cy="2095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이번 월요일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이번 토요일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이번 주말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이번 주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이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번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달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5869" y="3647887"/>
            <a:ext cx="1589648" cy="2095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다음 월요일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다음 토요일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다음 주말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다음 주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다음 달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069" y="5869501"/>
            <a:ext cx="17641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008000"/>
                </a:solidFill>
                <a:ea typeface="나눔고딕"/>
                <a:cs typeface="나눔고딕"/>
              </a:rPr>
              <a:t>작년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en-US" altLang="ko-KR" sz="2200" dirty="0">
                <a:ea typeface="나눔고딕"/>
                <a:cs typeface="나눔고딕"/>
              </a:rPr>
              <a:t>last year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4528" y="5869501"/>
            <a:ext cx="1787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008000"/>
                </a:solidFill>
                <a:ea typeface="나눔고딕"/>
                <a:cs typeface="나눔고딕"/>
              </a:rPr>
              <a:t>올해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en-US" altLang="ko-KR" sz="2200" dirty="0">
                <a:ea typeface="나눔고딕"/>
                <a:cs typeface="나눔고딕"/>
              </a:rPr>
              <a:t>this year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70610" y="5869501"/>
            <a:ext cx="1943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008000"/>
                </a:solidFill>
                <a:ea typeface="나눔고딕"/>
                <a:cs typeface="나눔고딕"/>
              </a:rPr>
              <a:t>내년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ko-KR" altLang="ko-KR" sz="2200" dirty="0">
                <a:ea typeface="나눔고딕"/>
                <a:cs typeface="나눔고딕"/>
              </a:rPr>
              <a:t> </a:t>
            </a:r>
            <a:r>
              <a:rPr lang="en-US" altLang="ko-KR" sz="2200" dirty="0">
                <a:ea typeface="나눔고딕"/>
                <a:cs typeface="나눔고딕"/>
              </a:rPr>
              <a:t>next year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375178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67599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2"/>
            <a:ext cx="8434509" cy="199203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32419" y="1772253"/>
            <a:ext cx="8690606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hangingPunct="1"/>
            <a:r>
              <a:rPr lang="en-US" altLang="ko-KR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~(</a:t>
            </a:r>
            <a:r>
              <a:rPr lang="ko-KR" altLang="en-US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으</a:t>
            </a:r>
            <a:r>
              <a:rPr lang="en-US" altLang="ko-KR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)</a:t>
            </a:r>
            <a:r>
              <a:rPr lang="ko-KR" altLang="en-US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ㄹ 거예요</a:t>
            </a:r>
            <a:r>
              <a:rPr lang="en-US" altLang="ko-KR" sz="3200" dirty="0">
                <a:latin typeface="+mn-lt"/>
                <a:ea typeface="나눔고딕"/>
                <a:cs typeface="나눔고딕"/>
              </a:rPr>
              <a:t>: </a:t>
            </a:r>
            <a:r>
              <a:rPr lang="en-US" altLang="ko-KR" sz="3200" dirty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expression of probability</a:t>
            </a:r>
            <a:endParaRPr lang="en-US" altLang="ko-KR" sz="3200" dirty="0">
              <a:latin typeface="+mn-lt"/>
              <a:ea typeface="나눔고딕"/>
              <a:cs typeface="나눔고딕"/>
            </a:endParaRPr>
          </a:p>
          <a:p>
            <a:pPr eaLnBrk="1" hangingPunct="1"/>
            <a:r>
              <a:rPr lang="en-US" altLang="ko-KR" sz="2000" dirty="0">
                <a:latin typeface="+mn-lt"/>
                <a:ea typeface="나눔고딕"/>
                <a:cs typeface="나눔고딕"/>
              </a:rPr>
              <a:t>    It marks a situation the speaker thinks is likely happen and often speaker’s or the listener’s </a:t>
            </a:r>
            <a:r>
              <a:rPr lang="en-US" altLang="ko-KR" sz="2000" dirty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intention or plan</a:t>
            </a:r>
            <a:r>
              <a:rPr lang="en-US" altLang="ko-KR" sz="2000" dirty="0">
                <a:latin typeface="+mn-lt"/>
                <a:ea typeface="나눔고딕"/>
                <a:cs typeface="나눔고딕"/>
              </a:rPr>
              <a:t>. However, the scheduled event (definite plan) is often expressed in the present tense.  </a:t>
            </a:r>
            <a:r>
              <a:rPr lang="en-US" altLang="zh-CN" sz="2000" dirty="0">
                <a:latin typeface="+mn-lt"/>
                <a:ea typeface="나눔고딕"/>
                <a:cs typeface="나눔고딕"/>
              </a:rPr>
              <a:t> </a:t>
            </a:r>
            <a:endParaRPr lang="zh-CN" altLang="en-US" sz="2000" dirty="0">
              <a:latin typeface="+mn-lt"/>
              <a:ea typeface="나눔고딕"/>
              <a:cs typeface="나눔고딕"/>
            </a:endParaRPr>
          </a:p>
        </p:txBody>
      </p:sp>
      <p:pic>
        <p:nvPicPr>
          <p:cNvPr id="7" name="Picture 6" descr="iyakih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77" y="3892936"/>
            <a:ext cx="2556804" cy="255680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27817" y="4556475"/>
            <a:ext cx="5352535" cy="1361000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3577" y="4552759"/>
            <a:ext cx="5229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소피아:	다음 주말에 뭐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할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  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영화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볼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577" y="3942422"/>
            <a:ext cx="2280642" cy="461665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80FF"/>
                </a:solidFill>
                <a:ea typeface="나눔고딕"/>
                <a:cs typeface="나눔고딕"/>
              </a:rPr>
              <a:t>intention or plan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2819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397775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G7.1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70161" y="2098646"/>
            <a:ext cx="5352535" cy="13270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5104" y="2124206"/>
            <a:ext cx="50059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제니:	다음 월요일에 수업 있으세요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  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우진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아마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없을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5" name="Picture 4" descr="cenhwahata 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47" y="1614649"/>
            <a:ext cx="2520696" cy="2520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577" y="1482786"/>
            <a:ext cx="1544012" cy="461665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80FF"/>
                </a:solidFill>
                <a:ea typeface="나눔고딕"/>
                <a:cs typeface="나눔고딕"/>
              </a:rPr>
              <a:t>probability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298828" y="4692378"/>
            <a:ext cx="5352535" cy="13270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04856" y="4692378"/>
            <a:ext cx="50059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피터:	다음 월요일에 수업 있으세요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  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없어요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휴일이에요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00068" y="6101222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ea typeface="나눔고딕"/>
                <a:cs typeface="나눔고딕"/>
              </a:rPr>
              <a:t>*휴일</a:t>
            </a:r>
            <a:r>
              <a:rPr lang="en-US" altLang="ko-KR" sz="2000" dirty="0">
                <a:ea typeface="나눔고딕"/>
                <a:cs typeface="나눔고딕"/>
              </a:rPr>
              <a:t>:</a:t>
            </a:r>
            <a:r>
              <a:rPr lang="ko-KR" altLang="en-US" sz="2000" dirty="0">
                <a:ea typeface="나눔고딕"/>
                <a:cs typeface="나눔고딕"/>
              </a:rPr>
              <a:t> </a:t>
            </a:r>
            <a:r>
              <a:rPr lang="en-US" altLang="ko-KR" sz="2000" dirty="0">
                <a:ea typeface="나눔고딕"/>
                <a:cs typeface="나눔고딕"/>
              </a:rPr>
              <a:t>holiday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4856" y="4089578"/>
            <a:ext cx="1762021" cy="461665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80FF"/>
                </a:solidFill>
                <a:ea typeface="나눔고딕"/>
                <a:cs typeface="나눔고딕"/>
              </a:rPr>
              <a:t>definite plan</a:t>
            </a:r>
            <a:endParaRPr lang="en-US" sz="2400" dirty="0"/>
          </a:p>
        </p:txBody>
      </p:sp>
      <p:pic>
        <p:nvPicPr>
          <p:cNvPr id="11" name="Picture 10" descr="BL6_N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7"/>
          <a:stretch/>
        </p:blipFill>
        <p:spPr>
          <a:xfrm>
            <a:off x="470161" y="3683533"/>
            <a:ext cx="2828667" cy="28177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300683" y="1544248"/>
            <a:ext cx="169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80"/>
                </a:solidFill>
                <a:ea typeface="나눔고딕"/>
                <a:cs typeface="나눔고딕"/>
              </a:rPr>
              <a:t>~(</a:t>
            </a:r>
            <a:r>
              <a:rPr lang="ko-KR" altLang="en-US" dirty="0" err="1">
                <a:solidFill>
                  <a:srgbClr val="FF0080"/>
                </a:solidFill>
                <a:ea typeface="나눔고딕"/>
                <a:cs typeface="나눔고딕"/>
              </a:rPr>
              <a:t>으</a:t>
            </a:r>
            <a:r>
              <a:rPr lang="en-US" altLang="ko-KR" dirty="0">
                <a:solidFill>
                  <a:srgbClr val="FF0080"/>
                </a:solidFill>
                <a:ea typeface="나눔고딕"/>
                <a:cs typeface="나눔고딕"/>
              </a:rPr>
              <a:t>)</a:t>
            </a:r>
            <a:r>
              <a:rPr lang="ko-KR" altLang="en-US" dirty="0">
                <a:solidFill>
                  <a:srgbClr val="FF0080"/>
                </a:solidFill>
                <a:ea typeface="나눔고딕"/>
                <a:cs typeface="나눔고딕"/>
              </a:rPr>
              <a:t>ㄹ 거예요</a:t>
            </a:r>
            <a:r>
              <a:rPr lang="en-US" altLang="ko-KR" dirty="0">
                <a:ea typeface="나눔고딕"/>
                <a:cs typeface="나눔고딕"/>
              </a:rPr>
              <a:t>: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266877" y="4135744"/>
            <a:ext cx="146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Present tense</a:t>
            </a:r>
            <a:endParaRPr lang="ko-KR" alt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이원희  </a:t>
            </a:r>
            <a:r>
              <a:rPr lang="en-US"/>
              <a:t>Wonhee Lee   Ms.Lee.Korean.Class@gmail.com</a:t>
            </a:r>
          </a:p>
        </p:txBody>
      </p:sp>
    </p:spTree>
    <p:extLst>
      <p:ext uri="{BB962C8B-B14F-4D97-AF65-F5344CB8AC3E}">
        <p14:creationId xmlns:p14="http://schemas.microsoft.com/office/powerpoint/2010/main" val="1728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5245</TotalTime>
  <Words>1465</Words>
  <Application>Microsoft Office PowerPoint</Application>
  <PresentationFormat>On-screen Show (4:3)</PresentationFormat>
  <Paragraphs>443</Paragraphs>
  <Slides>40</Slides>
  <Notes>9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굴림</vt:lpstr>
      <vt:lpstr>맑은 고딕</vt:lpstr>
      <vt:lpstr>나눔고딕</vt:lpstr>
      <vt:lpstr>Arial</vt:lpstr>
      <vt:lpstr>Arial Black</vt:lpstr>
      <vt:lpstr>Calibri</vt:lpstr>
      <vt:lpstr>Tahoma</vt:lpstr>
      <vt:lpstr>Wingdings</vt:lpstr>
      <vt:lpstr>Office Theme</vt:lpstr>
      <vt:lpstr>PowerPoint Presentation</vt:lpstr>
      <vt:lpstr>7과  주말 [The Weekend]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7과  주말 [The Weekend] C 2 파티에 안 갈 거예요?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5과  서점에서 [At the Bookstore]</dc:title>
  <dc:creator>Wonhee Lee(modified);Jee Hyun Lee</dc:creator>
  <cp:lastModifiedBy>Khai Phan Thanh</cp:lastModifiedBy>
  <cp:revision>181</cp:revision>
  <dcterms:created xsi:type="dcterms:W3CDTF">2016-08-08T15:57:00Z</dcterms:created>
  <dcterms:modified xsi:type="dcterms:W3CDTF">2019-11-24T21:25:25Z</dcterms:modified>
</cp:coreProperties>
</file>